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26"/>
  </p:notesMasterIdLst>
  <p:sldIdLst>
    <p:sldId id="256" r:id="rId2"/>
    <p:sldId id="259" r:id="rId3"/>
    <p:sldId id="258" r:id="rId4"/>
    <p:sldId id="260" r:id="rId5"/>
    <p:sldId id="264" r:id="rId6"/>
    <p:sldId id="265" r:id="rId7"/>
    <p:sldId id="275" r:id="rId8"/>
    <p:sldId id="266" r:id="rId9"/>
    <p:sldId id="267" r:id="rId10"/>
    <p:sldId id="268" r:id="rId11"/>
    <p:sldId id="261" r:id="rId12"/>
    <p:sldId id="274" r:id="rId13"/>
    <p:sldId id="276" r:id="rId14"/>
    <p:sldId id="269" r:id="rId15"/>
    <p:sldId id="270" r:id="rId16"/>
    <p:sldId id="273" r:id="rId17"/>
    <p:sldId id="281" r:id="rId18"/>
    <p:sldId id="262" r:id="rId19"/>
    <p:sldId id="263" r:id="rId20"/>
    <p:sldId id="277" r:id="rId21"/>
    <p:sldId id="282" r:id="rId22"/>
    <p:sldId id="278" r:id="rId23"/>
    <p:sldId id="283" r:id="rId24"/>
    <p:sldId id="284" r:id="rId2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DDDE"/>
    <a:srgbClr val="F5EFEF"/>
    <a:srgbClr val="9969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78605" autoAdjust="0"/>
  </p:normalViewPr>
  <p:slideViewPr>
    <p:cSldViewPr snapToGrid="0">
      <p:cViewPr varScale="1">
        <p:scale>
          <a:sx n="90" d="100"/>
          <a:sy n="90" d="100"/>
        </p:scale>
        <p:origin x="12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CA1AB-DB0E-4072-B021-BCDBDC23D096}" type="datetimeFigureOut">
              <a:rPr lang="ko-KR" altLang="en-US" smtClean="0"/>
              <a:t>2021-04-03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B3A74-A676-4BAB-8892-D22783DA37C3}" type="slidenum">
              <a:rPr lang="ko-KR" altLang="en-US" smtClean="0"/>
              <a:t>‹#›</a:t>
            </a:fld>
            <a:endParaRPr lang="ko-KR" altLang="en-US"/>
          </a:p>
        </p:txBody>
      </p:sp>
    </p:spTree>
    <p:extLst>
      <p:ext uri="{BB962C8B-B14F-4D97-AF65-F5344CB8AC3E}">
        <p14:creationId xmlns:p14="http://schemas.microsoft.com/office/powerpoint/2010/main" val="314782721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7F706FF-9F07-4697-B45F-67BE92F8979D}" type="slidenum">
              <a:rPr lang="ko-KR" altLang="en-US" smtClean="0"/>
              <a:t>11</a:t>
            </a:fld>
            <a:endParaRPr lang="ko-KR" altLang="en-US"/>
          </a:p>
        </p:txBody>
      </p:sp>
    </p:spTree>
    <p:extLst>
      <p:ext uri="{BB962C8B-B14F-4D97-AF65-F5344CB8AC3E}">
        <p14:creationId xmlns:p14="http://schemas.microsoft.com/office/powerpoint/2010/main" val="3847278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서비스 정리</a:t>
            </a:r>
            <a:endParaRPr lang="en-US" altLang="ko-KR" dirty="0"/>
          </a:p>
          <a:p>
            <a:r>
              <a:rPr lang="en-US" altLang="ko-KR" dirty="0"/>
              <a:t>1 . </a:t>
            </a:r>
            <a:r>
              <a:rPr lang="ko-KR" altLang="en-US" dirty="0"/>
              <a:t>건물 내부 경로 안내</a:t>
            </a:r>
            <a:endParaRPr lang="en-US" altLang="ko-KR" dirty="0"/>
          </a:p>
          <a:p>
            <a:r>
              <a:rPr lang="en-US" altLang="ko-KR" dirty="0"/>
              <a:t>2 . </a:t>
            </a:r>
            <a:r>
              <a:rPr lang="ko-KR" altLang="en-US" dirty="0"/>
              <a:t>건물 내부 이동시간을 이동 수단 별 안내</a:t>
            </a:r>
            <a:endParaRPr lang="en-US" altLang="ko-KR" dirty="0"/>
          </a:p>
          <a:p>
            <a:r>
              <a:rPr lang="en-US" altLang="ko-KR" dirty="0"/>
              <a:t>3 . </a:t>
            </a:r>
            <a:r>
              <a:rPr lang="ko-KR" altLang="en-US" dirty="0"/>
              <a:t>건물 내부 </a:t>
            </a:r>
            <a:r>
              <a:rPr lang="ko-KR" altLang="en-US" dirty="0" err="1"/>
              <a:t>로드뷰</a:t>
            </a:r>
            <a:r>
              <a:rPr lang="ko-KR" altLang="en-US" dirty="0"/>
              <a:t> 기능 </a:t>
            </a:r>
            <a:endParaRPr lang="en-US" altLang="ko-KR" dirty="0"/>
          </a:p>
          <a:p>
            <a:r>
              <a:rPr lang="en-US" altLang="ko-KR" dirty="0"/>
              <a:t>4 . </a:t>
            </a:r>
            <a:r>
              <a:rPr lang="ko-KR" altLang="en-US" dirty="0"/>
              <a:t>건물 내부 이동시</a:t>
            </a:r>
            <a:r>
              <a:rPr lang="en-US" altLang="ko-KR" dirty="0"/>
              <a:t>, </a:t>
            </a:r>
            <a:r>
              <a:rPr lang="ko-KR" altLang="en-US" dirty="0"/>
              <a:t>건물 내부의 호수 분포도 제공</a:t>
            </a:r>
            <a:endParaRPr lang="en-US" altLang="ko-KR" dirty="0"/>
          </a:p>
          <a:p>
            <a:endParaRPr lang="en-US" altLang="ko-KR" dirty="0"/>
          </a:p>
          <a:p>
            <a:endParaRPr lang="en-US" altLang="ko-KR" dirty="0"/>
          </a:p>
          <a:p>
            <a:r>
              <a:rPr lang="ko-KR" altLang="en-US" dirty="0"/>
              <a:t>이를 위해 시스템에서 필요한 기능들</a:t>
            </a:r>
            <a:endParaRPr lang="en-US" altLang="ko-KR" dirty="0"/>
          </a:p>
          <a:p>
            <a:r>
              <a:rPr lang="en-US" altLang="ko-KR" dirty="0"/>
              <a:t>1 . </a:t>
            </a:r>
            <a:r>
              <a:rPr lang="ko-KR" altLang="en-US" dirty="0"/>
              <a:t>건물 내부까지 포함한 최단 경로 알고리즘 </a:t>
            </a:r>
            <a:r>
              <a:rPr lang="en-US" altLang="ko-KR" dirty="0"/>
              <a:t>: </a:t>
            </a:r>
            <a:r>
              <a:rPr lang="ko-KR" altLang="en-US" dirty="0"/>
              <a:t>알고리즘 만들기 </a:t>
            </a:r>
            <a:r>
              <a:rPr lang="en-US" altLang="ko-KR" dirty="0"/>
              <a:t>-&gt; </a:t>
            </a:r>
            <a:r>
              <a:rPr lang="ko-KR" altLang="en-US" dirty="0"/>
              <a:t>출입구와 층 이동 수단에 따른 차이 고려 </a:t>
            </a:r>
            <a:r>
              <a:rPr lang="en-US" altLang="ko-KR" dirty="0"/>
              <a:t>-&gt; </a:t>
            </a:r>
            <a:r>
              <a:rPr lang="ko-KR" altLang="en-US" dirty="0"/>
              <a:t>실제 익숙한 이용자와 비교</a:t>
            </a:r>
            <a:endParaRPr lang="en-US" altLang="ko-KR" dirty="0"/>
          </a:p>
          <a:p>
            <a:r>
              <a:rPr lang="en-US" altLang="ko-KR" dirty="0"/>
              <a:t>2 . </a:t>
            </a:r>
            <a:r>
              <a:rPr lang="ko-KR" altLang="en-US" dirty="0"/>
              <a:t>건물 내부에서의 사용자의 위치정보 수집 </a:t>
            </a:r>
            <a:r>
              <a:rPr lang="en-US" altLang="ko-KR" dirty="0"/>
              <a:t>: </a:t>
            </a:r>
            <a:r>
              <a:rPr lang="ko-KR" altLang="en-US" dirty="0"/>
              <a:t>사용자의 </a:t>
            </a:r>
            <a:r>
              <a:rPr lang="en-US" altLang="ko-KR" dirty="0"/>
              <a:t>GPS</a:t>
            </a:r>
            <a:r>
              <a:rPr lang="ko-KR" altLang="en-US" dirty="0"/>
              <a:t>정보 수집 </a:t>
            </a:r>
            <a:r>
              <a:rPr lang="en-US" altLang="ko-KR" dirty="0"/>
              <a:t>+ </a:t>
            </a:r>
            <a:r>
              <a:rPr lang="ko-KR" altLang="en-US" dirty="0"/>
              <a:t>근처 </a:t>
            </a:r>
            <a:r>
              <a:rPr lang="en-US" altLang="ko-KR" dirty="0" err="1"/>
              <a:t>wifi</a:t>
            </a:r>
            <a:r>
              <a:rPr lang="en-US" altLang="ko-KR" dirty="0"/>
              <a:t> </a:t>
            </a:r>
            <a:r>
              <a:rPr lang="ko-KR" altLang="en-US" dirty="0"/>
              <a:t>정보 </a:t>
            </a:r>
            <a:r>
              <a:rPr lang="en-US" altLang="ko-KR" dirty="0"/>
              <a:t>-&gt; </a:t>
            </a:r>
            <a:r>
              <a:rPr lang="ko-KR" altLang="en-US" dirty="0"/>
              <a:t>건물 내부까지 정확한 위치정보 파악</a:t>
            </a:r>
            <a:endParaRPr lang="en-US" altLang="ko-KR" dirty="0"/>
          </a:p>
          <a:p>
            <a:endParaRPr lang="en-US" altLang="ko-KR" dirty="0"/>
          </a:p>
          <a:p>
            <a:r>
              <a:rPr lang="en-US" altLang="ko-KR" dirty="0"/>
              <a:t>3 . </a:t>
            </a:r>
            <a:r>
              <a:rPr lang="ko-KR" altLang="en-US" dirty="0"/>
              <a:t>로드 뷰 데이터 수집 </a:t>
            </a:r>
            <a:r>
              <a:rPr lang="en-US" altLang="ko-KR" dirty="0"/>
              <a:t>: </a:t>
            </a:r>
            <a:r>
              <a:rPr lang="ko-KR" altLang="en-US" dirty="0"/>
              <a:t>건물 내 </a:t>
            </a:r>
            <a:r>
              <a:rPr lang="en-US" altLang="ko-KR" dirty="0"/>
              <a:t>3D</a:t>
            </a:r>
            <a:r>
              <a:rPr lang="ko-KR" altLang="en-US" dirty="0"/>
              <a:t>파노라마 사진 촬영 </a:t>
            </a:r>
            <a:r>
              <a:rPr lang="en-US" altLang="ko-KR" dirty="0"/>
              <a:t>-&gt; GPS</a:t>
            </a:r>
            <a:r>
              <a:rPr lang="ko-KR" altLang="en-US" dirty="0"/>
              <a:t>정보와 함께 지도와 위치 연동 </a:t>
            </a:r>
            <a:r>
              <a:rPr lang="en-US" altLang="ko-KR" dirty="0"/>
              <a:t>-&gt; </a:t>
            </a:r>
            <a:r>
              <a:rPr lang="ko-KR" altLang="en-US" dirty="0"/>
              <a:t>초상권 보호를 위한 모자이크 </a:t>
            </a:r>
            <a:r>
              <a:rPr lang="en-US" altLang="ko-KR" dirty="0"/>
              <a:t>-&gt; </a:t>
            </a:r>
            <a:r>
              <a:rPr lang="ko-KR" altLang="en-US" dirty="0"/>
              <a:t>플래시 뷰어에 맞게 데이터 변환</a:t>
            </a:r>
            <a:endParaRPr lang="en-US" altLang="ko-KR" dirty="0"/>
          </a:p>
          <a:p>
            <a:endParaRPr lang="en-US" altLang="ko-KR" dirty="0"/>
          </a:p>
          <a:p>
            <a:r>
              <a:rPr lang="en-US" altLang="ko-KR" dirty="0"/>
              <a:t>4 . </a:t>
            </a:r>
            <a:r>
              <a:rPr lang="ko-KR" altLang="en-US" dirty="0" err="1"/>
              <a:t>로드뷰</a:t>
            </a:r>
            <a:r>
              <a:rPr lang="ko-KR" altLang="en-US" dirty="0"/>
              <a:t> 데이터 들을 압축되게 전달하여 빠른 시간에 로딩 필요 </a:t>
            </a:r>
            <a:r>
              <a:rPr lang="en-US" altLang="ko-KR" dirty="0"/>
              <a:t>: </a:t>
            </a:r>
            <a:r>
              <a:rPr lang="ko-KR" altLang="en-US" dirty="0"/>
              <a:t>고화질 </a:t>
            </a:r>
            <a:r>
              <a:rPr lang="ko-KR" altLang="en-US" dirty="0" err="1"/>
              <a:t>로드뷰</a:t>
            </a:r>
            <a:r>
              <a:rPr lang="ko-KR" altLang="en-US" dirty="0"/>
              <a:t> 데이터 압축 </a:t>
            </a:r>
            <a:r>
              <a:rPr lang="en-US" altLang="ko-KR" dirty="0"/>
              <a:t>-&gt; </a:t>
            </a:r>
            <a:r>
              <a:rPr lang="ko-KR" altLang="en-US" dirty="0"/>
              <a:t>전송 및 수신 </a:t>
            </a:r>
            <a:r>
              <a:rPr lang="en-US" altLang="ko-KR" dirty="0"/>
              <a:t>-&gt; </a:t>
            </a:r>
            <a:r>
              <a:rPr lang="ko-KR" altLang="en-US" dirty="0"/>
              <a:t>앱에서 렌더링 하여 제공</a:t>
            </a:r>
            <a:endParaRPr lang="en-US" altLang="ko-KR" dirty="0"/>
          </a:p>
          <a:p>
            <a:endParaRPr lang="en-US" altLang="ko-KR" dirty="0"/>
          </a:p>
          <a:p>
            <a:endParaRPr lang="en-US" altLang="ko-KR" dirty="0"/>
          </a:p>
          <a:p>
            <a:r>
              <a:rPr lang="en-US" altLang="ko-KR" dirty="0"/>
              <a:t>https://blog.daum.net/x7000/15963259 </a:t>
            </a:r>
          </a:p>
          <a:p>
            <a:r>
              <a:rPr lang="ko-KR" altLang="en-US" dirty="0" err="1"/>
              <a:t>로드뷰</a:t>
            </a:r>
            <a:r>
              <a:rPr lang="ko-KR" altLang="en-US" dirty="0"/>
              <a:t> 제작 원리</a:t>
            </a:r>
            <a:endParaRPr lang="en-US" altLang="ko-KR" dirty="0"/>
          </a:p>
          <a:p>
            <a:r>
              <a:rPr lang="en-US" altLang="ko-KR" dirty="0"/>
              <a:t> </a:t>
            </a:r>
          </a:p>
        </p:txBody>
      </p:sp>
      <p:sp>
        <p:nvSpPr>
          <p:cNvPr id="4" name="슬라이드 번호 개체 틀 3"/>
          <p:cNvSpPr>
            <a:spLocks noGrp="1"/>
          </p:cNvSpPr>
          <p:nvPr>
            <p:ph type="sldNum" sz="quarter" idx="5"/>
          </p:nvPr>
        </p:nvSpPr>
        <p:spPr/>
        <p:txBody>
          <a:bodyPr/>
          <a:lstStyle/>
          <a:p>
            <a:fld id="{57F706FF-9F07-4697-B45F-67BE92F8979D}" type="slidenum">
              <a:rPr lang="ko-KR" altLang="en-US" smtClean="0"/>
              <a:t>12</a:t>
            </a:fld>
            <a:endParaRPr lang="ko-KR" altLang="en-US"/>
          </a:p>
        </p:txBody>
      </p:sp>
    </p:spTree>
    <p:extLst>
      <p:ext uri="{BB962C8B-B14F-4D97-AF65-F5344CB8AC3E}">
        <p14:creationId xmlns:p14="http://schemas.microsoft.com/office/powerpoint/2010/main" val="4183442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서비스 정리</a:t>
            </a:r>
            <a:endParaRPr lang="en-US" altLang="ko-KR" dirty="0"/>
          </a:p>
          <a:p>
            <a:r>
              <a:rPr lang="en-US" altLang="ko-KR" dirty="0"/>
              <a:t>1 . </a:t>
            </a:r>
            <a:r>
              <a:rPr lang="ko-KR" altLang="en-US" dirty="0"/>
              <a:t>건물 내부 경로 안내</a:t>
            </a:r>
            <a:endParaRPr lang="en-US" altLang="ko-KR" dirty="0"/>
          </a:p>
          <a:p>
            <a:r>
              <a:rPr lang="en-US" altLang="ko-KR" dirty="0"/>
              <a:t>2 . </a:t>
            </a:r>
            <a:r>
              <a:rPr lang="ko-KR" altLang="en-US" dirty="0"/>
              <a:t>건물 내부 이동시간을 이동 수단 별 안내</a:t>
            </a:r>
            <a:endParaRPr lang="en-US" altLang="ko-KR" dirty="0"/>
          </a:p>
          <a:p>
            <a:r>
              <a:rPr lang="en-US" altLang="ko-KR" dirty="0"/>
              <a:t>3 . </a:t>
            </a:r>
            <a:r>
              <a:rPr lang="ko-KR" altLang="en-US" dirty="0"/>
              <a:t>건물 내부 </a:t>
            </a:r>
            <a:r>
              <a:rPr lang="ko-KR" altLang="en-US" dirty="0" err="1"/>
              <a:t>로드뷰</a:t>
            </a:r>
            <a:r>
              <a:rPr lang="ko-KR" altLang="en-US" dirty="0"/>
              <a:t> 기능 </a:t>
            </a:r>
            <a:endParaRPr lang="en-US" altLang="ko-KR" dirty="0"/>
          </a:p>
          <a:p>
            <a:r>
              <a:rPr lang="en-US" altLang="ko-KR" dirty="0"/>
              <a:t>4 . </a:t>
            </a:r>
            <a:r>
              <a:rPr lang="ko-KR" altLang="en-US" dirty="0"/>
              <a:t>건물 내부 이동시</a:t>
            </a:r>
            <a:r>
              <a:rPr lang="en-US" altLang="ko-KR" dirty="0"/>
              <a:t>, </a:t>
            </a:r>
            <a:r>
              <a:rPr lang="ko-KR" altLang="en-US" dirty="0"/>
              <a:t>건물 내부의 호수 분포도 제공</a:t>
            </a:r>
            <a:endParaRPr lang="en-US" altLang="ko-KR" dirty="0"/>
          </a:p>
          <a:p>
            <a:endParaRPr lang="en-US" altLang="ko-KR" dirty="0"/>
          </a:p>
          <a:p>
            <a:endParaRPr lang="en-US" altLang="ko-KR" dirty="0"/>
          </a:p>
          <a:p>
            <a:r>
              <a:rPr lang="ko-KR" altLang="en-US" dirty="0"/>
              <a:t>이를 위해 시스템에서 필요한 기능들</a:t>
            </a:r>
            <a:endParaRPr lang="en-US" altLang="ko-KR" dirty="0"/>
          </a:p>
          <a:p>
            <a:r>
              <a:rPr lang="en-US" altLang="ko-KR" dirty="0"/>
              <a:t>1 . </a:t>
            </a:r>
            <a:r>
              <a:rPr lang="ko-KR" altLang="en-US" dirty="0"/>
              <a:t>건물 내부까지 포함한 최단 경로 알고리즘 </a:t>
            </a:r>
            <a:r>
              <a:rPr lang="en-US" altLang="ko-KR" dirty="0"/>
              <a:t>: </a:t>
            </a:r>
            <a:r>
              <a:rPr lang="ko-KR" altLang="en-US" dirty="0"/>
              <a:t>알고리즘 만들기 </a:t>
            </a:r>
            <a:r>
              <a:rPr lang="en-US" altLang="ko-KR" dirty="0"/>
              <a:t>-&gt; </a:t>
            </a:r>
            <a:r>
              <a:rPr lang="ko-KR" altLang="en-US" dirty="0"/>
              <a:t>출입구와 층 이동 수단에 따른 차이 고려 </a:t>
            </a:r>
            <a:r>
              <a:rPr lang="en-US" altLang="ko-KR" dirty="0"/>
              <a:t>-&gt; </a:t>
            </a:r>
            <a:r>
              <a:rPr lang="ko-KR" altLang="en-US" dirty="0"/>
              <a:t>실제 익숙한 이용자와 비교</a:t>
            </a:r>
            <a:endParaRPr lang="en-US" altLang="ko-KR" dirty="0"/>
          </a:p>
          <a:p>
            <a:r>
              <a:rPr lang="en-US" altLang="ko-KR" dirty="0"/>
              <a:t>2 . </a:t>
            </a:r>
            <a:r>
              <a:rPr lang="ko-KR" altLang="en-US" dirty="0"/>
              <a:t>건물 내부에서의 사용자의 위치정보 수집 </a:t>
            </a:r>
            <a:r>
              <a:rPr lang="en-US" altLang="ko-KR" dirty="0"/>
              <a:t>: </a:t>
            </a:r>
            <a:r>
              <a:rPr lang="ko-KR" altLang="en-US" dirty="0"/>
              <a:t>사용자의 </a:t>
            </a:r>
            <a:r>
              <a:rPr lang="en-US" altLang="ko-KR" dirty="0"/>
              <a:t>GPS</a:t>
            </a:r>
            <a:r>
              <a:rPr lang="ko-KR" altLang="en-US" dirty="0"/>
              <a:t>정보 수집 </a:t>
            </a:r>
            <a:r>
              <a:rPr lang="en-US" altLang="ko-KR" dirty="0"/>
              <a:t>+ </a:t>
            </a:r>
            <a:r>
              <a:rPr lang="ko-KR" altLang="en-US" dirty="0"/>
              <a:t>근처 </a:t>
            </a:r>
            <a:r>
              <a:rPr lang="en-US" altLang="ko-KR" dirty="0" err="1"/>
              <a:t>wifi</a:t>
            </a:r>
            <a:r>
              <a:rPr lang="en-US" altLang="ko-KR" dirty="0"/>
              <a:t> </a:t>
            </a:r>
            <a:r>
              <a:rPr lang="ko-KR" altLang="en-US" dirty="0"/>
              <a:t>정보 </a:t>
            </a:r>
            <a:r>
              <a:rPr lang="en-US" altLang="ko-KR" dirty="0"/>
              <a:t>-&gt; </a:t>
            </a:r>
            <a:r>
              <a:rPr lang="ko-KR" altLang="en-US" dirty="0"/>
              <a:t>건물 내부까지 정확한 위치정보 파악</a:t>
            </a:r>
            <a:endParaRPr lang="en-US" altLang="ko-KR" dirty="0"/>
          </a:p>
          <a:p>
            <a:endParaRPr lang="en-US" altLang="ko-KR" dirty="0"/>
          </a:p>
          <a:p>
            <a:r>
              <a:rPr lang="en-US" altLang="ko-KR" dirty="0"/>
              <a:t>3 . </a:t>
            </a:r>
            <a:r>
              <a:rPr lang="ko-KR" altLang="en-US" dirty="0"/>
              <a:t>로드 뷰 데이터 수집 </a:t>
            </a:r>
            <a:r>
              <a:rPr lang="en-US" altLang="ko-KR" dirty="0"/>
              <a:t>: </a:t>
            </a:r>
            <a:r>
              <a:rPr lang="ko-KR" altLang="en-US" dirty="0"/>
              <a:t>건물 내 </a:t>
            </a:r>
            <a:r>
              <a:rPr lang="en-US" altLang="ko-KR" dirty="0"/>
              <a:t>3D</a:t>
            </a:r>
            <a:r>
              <a:rPr lang="ko-KR" altLang="en-US" dirty="0"/>
              <a:t>파노라마 사진 촬영 </a:t>
            </a:r>
            <a:r>
              <a:rPr lang="en-US" altLang="ko-KR" dirty="0"/>
              <a:t>-&gt; GPS</a:t>
            </a:r>
            <a:r>
              <a:rPr lang="ko-KR" altLang="en-US" dirty="0"/>
              <a:t>정보와 함께 지도와 위치 연동 </a:t>
            </a:r>
            <a:r>
              <a:rPr lang="en-US" altLang="ko-KR" dirty="0"/>
              <a:t>-&gt; </a:t>
            </a:r>
            <a:r>
              <a:rPr lang="ko-KR" altLang="en-US" dirty="0"/>
              <a:t>초상권 보호를 위한 모자이크 </a:t>
            </a:r>
            <a:r>
              <a:rPr lang="en-US" altLang="ko-KR" dirty="0"/>
              <a:t>-&gt; </a:t>
            </a:r>
            <a:r>
              <a:rPr lang="ko-KR" altLang="en-US" dirty="0"/>
              <a:t>플래시 뷰어에 맞게 데이터 변환</a:t>
            </a:r>
            <a:endParaRPr lang="en-US" altLang="ko-KR" dirty="0"/>
          </a:p>
          <a:p>
            <a:endParaRPr lang="en-US" altLang="ko-KR" dirty="0"/>
          </a:p>
          <a:p>
            <a:r>
              <a:rPr lang="en-US" altLang="ko-KR" dirty="0"/>
              <a:t>4 . </a:t>
            </a:r>
            <a:r>
              <a:rPr lang="ko-KR" altLang="en-US" dirty="0" err="1"/>
              <a:t>로드뷰</a:t>
            </a:r>
            <a:r>
              <a:rPr lang="ko-KR" altLang="en-US" dirty="0"/>
              <a:t> 데이터 들을 압축되게 전달하여 빠른 시간에 로딩 필요 </a:t>
            </a:r>
            <a:r>
              <a:rPr lang="en-US" altLang="ko-KR" dirty="0"/>
              <a:t>: </a:t>
            </a:r>
            <a:r>
              <a:rPr lang="ko-KR" altLang="en-US" dirty="0"/>
              <a:t>고화질 </a:t>
            </a:r>
            <a:r>
              <a:rPr lang="ko-KR" altLang="en-US" dirty="0" err="1"/>
              <a:t>로드뷰</a:t>
            </a:r>
            <a:r>
              <a:rPr lang="ko-KR" altLang="en-US" dirty="0"/>
              <a:t> 데이터 압축 </a:t>
            </a:r>
            <a:r>
              <a:rPr lang="en-US" altLang="ko-KR" dirty="0"/>
              <a:t>-&gt; </a:t>
            </a:r>
            <a:r>
              <a:rPr lang="ko-KR" altLang="en-US" dirty="0"/>
              <a:t>전송 및 수신 </a:t>
            </a:r>
            <a:r>
              <a:rPr lang="en-US" altLang="ko-KR" dirty="0"/>
              <a:t>-&gt; </a:t>
            </a:r>
            <a:r>
              <a:rPr lang="ko-KR" altLang="en-US" dirty="0"/>
              <a:t>앱에서 렌더링 하여 제공</a:t>
            </a:r>
            <a:endParaRPr lang="en-US" altLang="ko-KR" dirty="0"/>
          </a:p>
          <a:p>
            <a:endParaRPr lang="en-US" altLang="ko-KR" dirty="0"/>
          </a:p>
          <a:p>
            <a:endParaRPr lang="en-US" altLang="ko-KR" dirty="0"/>
          </a:p>
          <a:p>
            <a:r>
              <a:rPr lang="en-US" altLang="ko-KR" dirty="0"/>
              <a:t>https://blog.daum.net/x7000/15963259 </a:t>
            </a:r>
          </a:p>
          <a:p>
            <a:r>
              <a:rPr lang="ko-KR" altLang="en-US" dirty="0" err="1"/>
              <a:t>로드뷰</a:t>
            </a:r>
            <a:r>
              <a:rPr lang="ko-KR" altLang="en-US" dirty="0"/>
              <a:t> 제작 원리</a:t>
            </a:r>
            <a:endParaRPr lang="en-US" altLang="ko-KR" dirty="0"/>
          </a:p>
          <a:p>
            <a:r>
              <a:rPr lang="en-US" altLang="ko-KR" dirty="0"/>
              <a:t> </a:t>
            </a:r>
          </a:p>
        </p:txBody>
      </p:sp>
      <p:sp>
        <p:nvSpPr>
          <p:cNvPr id="4" name="슬라이드 번호 개체 틀 3"/>
          <p:cNvSpPr>
            <a:spLocks noGrp="1"/>
          </p:cNvSpPr>
          <p:nvPr>
            <p:ph type="sldNum" sz="quarter" idx="5"/>
          </p:nvPr>
        </p:nvSpPr>
        <p:spPr/>
        <p:txBody>
          <a:bodyPr/>
          <a:lstStyle/>
          <a:p>
            <a:fld id="{57F706FF-9F07-4697-B45F-67BE92F8979D}" type="slidenum">
              <a:rPr lang="ko-KR" altLang="en-US" smtClean="0"/>
              <a:t>13</a:t>
            </a:fld>
            <a:endParaRPr lang="ko-KR" altLang="en-US"/>
          </a:p>
        </p:txBody>
      </p:sp>
    </p:spTree>
    <p:extLst>
      <p:ext uri="{BB962C8B-B14F-4D97-AF65-F5344CB8AC3E}">
        <p14:creationId xmlns:p14="http://schemas.microsoft.com/office/powerpoint/2010/main" val="552453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노트 개체 틀 1">
            <a:extLst>
              <a:ext uri="{FF2B5EF4-FFF2-40B4-BE49-F238E27FC236}">
                <a16:creationId xmlns:a16="http://schemas.microsoft.com/office/drawing/2014/main" id="{79AB2359-8A86-4250-9CFE-CE95FB6AFAE4}"/>
              </a:ext>
            </a:extLst>
          </p:cNvPr>
          <p:cNvSpPr>
            <a:spLocks noGrp="1"/>
          </p:cNvSpPr>
          <p:nvPr>
            <p:ph type="body" idx="1"/>
          </p:nvPr>
        </p:nvSpPr>
        <p:spPr/>
        <p:txBody>
          <a:bodyPr/>
          <a:lstStyle/>
          <a:p>
            <a:r>
              <a:rPr lang="en-US" altLang="ko-KR" dirty="0"/>
              <a:t>Design + Frontend</a:t>
            </a:r>
            <a:r>
              <a:rPr lang="ko-KR" altLang="en-US" dirty="0"/>
              <a:t>팀 </a:t>
            </a:r>
            <a:r>
              <a:rPr lang="en-US" altLang="ko-KR" dirty="0"/>
              <a:t>(UI/UX)</a:t>
            </a:r>
          </a:p>
          <a:p>
            <a:r>
              <a:rPr lang="ko-KR" altLang="en-US" dirty="0"/>
              <a:t>김규용 </a:t>
            </a:r>
            <a:r>
              <a:rPr lang="en-US" altLang="ko-KR" dirty="0"/>
              <a:t>: Design Application</a:t>
            </a:r>
          </a:p>
          <a:p>
            <a:r>
              <a:rPr lang="ko-KR" altLang="en-US" dirty="0" err="1"/>
              <a:t>한지명</a:t>
            </a:r>
            <a:r>
              <a:rPr lang="ko-KR" altLang="en-US" dirty="0"/>
              <a:t> </a:t>
            </a:r>
            <a:r>
              <a:rPr lang="en-US" altLang="ko-KR" dirty="0"/>
              <a:t>: Application Design Implementation</a:t>
            </a:r>
          </a:p>
          <a:p>
            <a:endParaRPr lang="en-US" altLang="ko-KR" dirty="0"/>
          </a:p>
          <a:p>
            <a:r>
              <a:rPr lang="en-US" altLang="ko-KR" dirty="0"/>
              <a:t>Backend </a:t>
            </a:r>
            <a:r>
              <a:rPr lang="ko-KR" altLang="en-US" dirty="0"/>
              <a:t>팀</a:t>
            </a:r>
            <a:endParaRPr lang="en-US" altLang="ko-KR" dirty="0"/>
          </a:p>
          <a:p>
            <a:r>
              <a:rPr lang="ko-KR" altLang="en-US" dirty="0"/>
              <a:t>신승환 </a:t>
            </a:r>
            <a:r>
              <a:rPr lang="en-US" altLang="ko-KR" dirty="0"/>
              <a:t>: Implement Algorithms / Support other parts</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천주형 </a:t>
            </a:r>
            <a:r>
              <a:rPr lang="en-US" altLang="ko-KR" dirty="0"/>
              <a:t>: Application Backend Implementation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Server </a:t>
            </a:r>
            <a:r>
              <a:rPr lang="ko-KR" altLang="en-US" dirty="0"/>
              <a:t>팀</a:t>
            </a:r>
            <a:endParaRPr lang="en-US" altLang="ko-KR" dirty="0"/>
          </a:p>
          <a:p>
            <a:r>
              <a:rPr lang="ko-KR" altLang="en-US" dirty="0" err="1"/>
              <a:t>황석진</a:t>
            </a:r>
            <a:r>
              <a:rPr lang="ko-KR" altLang="en-US" dirty="0"/>
              <a:t> </a:t>
            </a:r>
            <a:r>
              <a:rPr lang="en-US" altLang="ko-KR" dirty="0"/>
              <a:t>: Team Leader / Implement DB</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김승호 </a:t>
            </a:r>
            <a:r>
              <a:rPr lang="en-US" altLang="ko-KR" dirty="0"/>
              <a:t>: Collect &amp; Preprocess data / Support other parts</a:t>
            </a:r>
          </a:p>
          <a:p>
            <a:endParaRPr lang="ko-KR"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4/3/2021</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79559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4/3/2021</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30774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4/3/2021</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5712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4/3/2021</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13971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4/3/2021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09502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4/3/2021</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84914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4/3/2021</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37096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4/3/2021</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834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4/3/2021</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1196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4/3/2021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50227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4/3/2021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0665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4/3/2021</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01991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sz="1200" spc="50">
                <a:solidFill>
                  <a:schemeClr val="tx1">
                    <a:tint val="75000"/>
                  </a:schemeClr>
                </a:solidFill>
              </a:defRPr>
            </a:lvl1pPr>
          </a:lstStyle>
          <a:p>
            <a:fld id="{3C04E684-10F4-4CC3-A0B9-F03AA7BE37CF}" type="datetimeFigureOut">
              <a:rPr lang="en-US" smtClean="0"/>
              <a:t>4/3/2021</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sz="1200" spc="5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lIns="109728" tIns="109728" rIns="109728" bIns="91440" anchor="ctr"/>
          <a:lstStyle>
            <a:lvl1pPr algn="r">
              <a:defRPr sz="1200" spc="5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77631224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4" r:id="rId7"/>
    <p:sldLayoutId id="2147483725" r:id="rId8"/>
    <p:sldLayoutId id="2147483726" r:id="rId9"/>
    <p:sldLayoutId id="2147483727" r:id="rId10"/>
    <p:sldLayoutId id="2147483728" r:id="rId11"/>
    <p:sldLayoutId id="2147483730" r:id="rId12"/>
  </p:sldLayoutIdLst>
  <p:txStyles>
    <p:titleStyle>
      <a:lvl1pPr algn="l" defTabSz="914400" rtl="0" eaLnBrk="1" latinLnBrk="0" hangingPunct="1">
        <a:lnSpc>
          <a:spcPct val="105000"/>
        </a:lnSpc>
        <a:spcBef>
          <a:spcPct val="0"/>
        </a:spcBef>
        <a:buNone/>
        <a:defRPr sz="4400" b="1" i="0" kern="1200" spc="1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7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7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7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7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7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8F187B58-3857-4454-9C70-EFB475976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3">
            <a:extLst>
              <a:ext uri="{FF2B5EF4-FFF2-40B4-BE49-F238E27FC236}">
                <a16:creationId xmlns:a16="http://schemas.microsoft.com/office/drawing/2014/main" id="{DC0DF46A-EB7E-4A68-8065-5F17FB1C8D99}"/>
              </a:ext>
            </a:extLst>
          </p:cNvPr>
          <p:cNvPicPr>
            <a:picLocks noChangeAspect="1"/>
          </p:cNvPicPr>
          <p:nvPr/>
        </p:nvPicPr>
        <p:blipFill rotWithShape="1">
          <a:blip r:embed="rId2"/>
          <a:srcRect t="5125" b="16203"/>
          <a:stretch/>
        </p:blipFill>
        <p:spPr>
          <a:xfrm>
            <a:off x="20" y="10"/>
            <a:ext cx="12191980" cy="6857990"/>
          </a:xfrm>
          <a:prstGeom prst="rect">
            <a:avLst/>
          </a:prstGeom>
        </p:spPr>
      </p:pic>
      <p:sp>
        <p:nvSpPr>
          <p:cNvPr id="23" name="Freeform: Shape 10">
            <a:extLst>
              <a:ext uri="{FF2B5EF4-FFF2-40B4-BE49-F238E27FC236}">
                <a16:creationId xmlns:a16="http://schemas.microsoft.com/office/drawing/2014/main" id="{4C5418A4-3935-49EA-B51C-5DDCBFAA3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8056" y="2813365"/>
            <a:ext cx="7450687" cy="3406460"/>
          </a:xfrm>
          <a:custGeom>
            <a:avLst/>
            <a:gdLst>
              <a:gd name="connsiteX0" fmla="*/ 6457914 w 7450687"/>
              <a:gd name="connsiteY0" fmla="*/ 0 h 3406460"/>
              <a:gd name="connsiteX1" fmla="*/ 6844288 w 7450687"/>
              <a:gd name="connsiteY1" fmla="*/ 233492 h 3406460"/>
              <a:gd name="connsiteX2" fmla="*/ 7386323 w 7450687"/>
              <a:gd name="connsiteY2" fmla="*/ 717155 h 3406460"/>
              <a:gd name="connsiteX3" fmla="*/ 7430798 w 7450687"/>
              <a:gd name="connsiteY3" fmla="*/ 1809564 h 3406460"/>
              <a:gd name="connsiteX4" fmla="*/ 7013848 w 7450687"/>
              <a:gd name="connsiteY4" fmla="*/ 3104890 h 3406460"/>
              <a:gd name="connsiteX5" fmla="*/ 6569101 w 7450687"/>
              <a:gd name="connsiteY5" fmla="*/ 3402314 h 3406460"/>
              <a:gd name="connsiteX6" fmla="*/ 3683807 w 7450687"/>
              <a:gd name="connsiteY6" fmla="*/ 3341162 h 3406460"/>
              <a:gd name="connsiteX7" fmla="*/ 1704683 w 7450687"/>
              <a:gd name="connsiteY7" fmla="*/ 2860279 h 3406460"/>
              <a:gd name="connsiteX8" fmla="*/ 2010446 w 7450687"/>
              <a:gd name="connsiteY8" fmla="*/ 2801907 h 3406460"/>
              <a:gd name="connsiteX9" fmla="*/ 1273834 w 7450687"/>
              <a:gd name="connsiteY9" fmla="*/ 2674041 h 3406460"/>
              <a:gd name="connsiteX10" fmla="*/ 1315530 w 7450687"/>
              <a:gd name="connsiteY10" fmla="*/ 2657363 h 3406460"/>
              <a:gd name="connsiteX11" fmla="*/ 1234919 w 7450687"/>
              <a:gd name="connsiteY11" fmla="*/ 2590651 h 3406460"/>
              <a:gd name="connsiteX12" fmla="*/ 904138 w 7450687"/>
              <a:gd name="connsiteY12" fmla="*/ 2485024 h 3406460"/>
              <a:gd name="connsiteX13" fmla="*/ 1315530 w 7450687"/>
              <a:gd name="connsiteY13" fmla="*/ 2307126 h 3406460"/>
              <a:gd name="connsiteX14" fmla="*/ 851326 w 7450687"/>
              <a:gd name="connsiteY14" fmla="*/ 2065294 h 3406460"/>
              <a:gd name="connsiteX15" fmla="*/ 615053 w 7450687"/>
              <a:gd name="connsiteY15" fmla="*/ 2006921 h 3406460"/>
              <a:gd name="connsiteX16" fmla="*/ 1393361 w 7450687"/>
              <a:gd name="connsiteY16" fmla="*/ 1703937 h 3406460"/>
              <a:gd name="connsiteX17" fmla="*/ 131391 w 7450687"/>
              <a:gd name="connsiteY17" fmla="*/ 1553835 h 3406460"/>
              <a:gd name="connsiteX18" fmla="*/ 234239 w 7450687"/>
              <a:gd name="connsiteY18" fmla="*/ 1492682 h 3406460"/>
              <a:gd name="connsiteX19" fmla="*/ 1018105 w 7450687"/>
              <a:gd name="connsiteY19" fmla="*/ 1509360 h 3406460"/>
              <a:gd name="connsiteX20" fmla="*/ 1148750 w 7450687"/>
              <a:gd name="connsiteY20" fmla="*/ 1462106 h 3406460"/>
              <a:gd name="connsiteX21" fmla="*/ 1018105 w 7450687"/>
              <a:gd name="connsiteY21" fmla="*/ 1387055 h 3406460"/>
              <a:gd name="connsiteX22" fmla="*/ 509426 w 7450687"/>
              <a:gd name="connsiteY22" fmla="*/ 1331461 h 3406460"/>
              <a:gd name="connsiteX23" fmla="*/ 376002 w 7450687"/>
              <a:gd name="connsiteY23" fmla="*/ 1206376 h 3406460"/>
              <a:gd name="connsiteX24" fmla="*/ 150849 w 7450687"/>
              <a:gd name="connsiteY24" fmla="*/ 1061833 h 3406460"/>
              <a:gd name="connsiteX25" fmla="*/ 306510 w 7450687"/>
              <a:gd name="connsiteY25" fmla="*/ 942308 h 3406460"/>
              <a:gd name="connsiteX26" fmla="*/ 53560 w 7450687"/>
              <a:gd name="connsiteY26" fmla="*/ 764409 h 3406460"/>
              <a:gd name="connsiteX27" fmla="*/ 125832 w 7450687"/>
              <a:gd name="connsiteY27" fmla="*/ 530917 h 3406460"/>
              <a:gd name="connsiteX28" fmla="*/ 551121 w 7450687"/>
              <a:gd name="connsiteY28" fmla="*/ 475324 h 3406460"/>
              <a:gd name="connsiteX29" fmla="*/ 1120952 w 7450687"/>
              <a:gd name="connsiteY29" fmla="*/ 394713 h 3406460"/>
              <a:gd name="connsiteX30" fmla="*/ 1693564 w 7450687"/>
              <a:gd name="connsiteY30" fmla="*/ 325221 h 3406460"/>
              <a:gd name="connsiteX31" fmla="*/ 2266175 w 7450687"/>
              <a:gd name="connsiteY31" fmla="*/ 325221 h 3406460"/>
              <a:gd name="connsiteX32" fmla="*/ 2430177 w 7450687"/>
              <a:gd name="connsiteY32" fmla="*/ 330781 h 3406460"/>
              <a:gd name="connsiteX33" fmla="*/ 2432956 w 7450687"/>
              <a:gd name="connsiteY33" fmla="*/ 330781 h 3406460"/>
              <a:gd name="connsiteX34" fmla="*/ 3144551 w 7450687"/>
              <a:gd name="connsiteY34" fmla="*/ 355798 h 3406460"/>
              <a:gd name="connsiteX35" fmla="*/ 3408619 w 7450687"/>
              <a:gd name="connsiteY35" fmla="*/ 358577 h 3406460"/>
              <a:gd name="connsiteX36" fmla="*/ 3981231 w 7450687"/>
              <a:gd name="connsiteY36" fmla="*/ 361357 h 3406460"/>
              <a:gd name="connsiteX37" fmla="*/ 4551063 w 7450687"/>
              <a:gd name="connsiteY37" fmla="*/ 350238 h 3406460"/>
              <a:gd name="connsiteX38" fmla="*/ 5129233 w 7450687"/>
              <a:gd name="connsiteY38" fmla="*/ 316882 h 3406460"/>
              <a:gd name="connsiteX39" fmla="*/ 5699065 w 7450687"/>
              <a:gd name="connsiteY39" fmla="*/ 272407 h 3406460"/>
              <a:gd name="connsiteX40" fmla="*/ 6063202 w 7450687"/>
              <a:gd name="connsiteY40" fmla="*/ 172339 h 3406460"/>
              <a:gd name="connsiteX41" fmla="*/ 6457914 w 7450687"/>
              <a:gd name="connsiteY41" fmla="*/ 0 h 340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450687" h="3406460">
                <a:moveTo>
                  <a:pt x="6457914" y="0"/>
                </a:moveTo>
                <a:cubicBezTo>
                  <a:pt x="6560763" y="125085"/>
                  <a:pt x="6713644" y="161221"/>
                  <a:pt x="6844288" y="233492"/>
                </a:cubicBezTo>
                <a:cubicBezTo>
                  <a:pt x="6972153" y="289086"/>
                  <a:pt x="7336289" y="611527"/>
                  <a:pt x="7386323" y="717155"/>
                </a:cubicBezTo>
                <a:cubicBezTo>
                  <a:pt x="7475273" y="900613"/>
                  <a:pt x="7453035" y="1573293"/>
                  <a:pt x="7430798" y="1809564"/>
                </a:cubicBezTo>
                <a:cubicBezTo>
                  <a:pt x="7347408" y="2398855"/>
                  <a:pt x="7041645" y="3077093"/>
                  <a:pt x="7013848" y="3104890"/>
                </a:cubicBezTo>
                <a:cubicBezTo>
                  <a:pt x="6924899" y="3085432"/>
                  <a:pt x="6721983" y="3391196"/>
                  <a:pt x="6569101" y="3402314"/>
                </a:cubicBezTo>
                <a:cubicBezTo>
                  <a:pt x="6407881" y="3413434"/>
                  <a:pt x="4039604" y="3405095"/>
                  <a:pt x="3683807" y="3341162"/>
                </a:cubicBezTo>
                <a:cubicBezTo>
                  <a:pt x="1749158" y="2988144"/>
                  <a:pt x="1704683" y="2860279"/>
                  <a:pt x="1704683" y="2860279"/>
                </a:cubicBezTo>
                <a:cubicBezTo>
                  <a:pt x="1704683" y="2860279"/>
                  <a:pt x="1910378" y="2835262"/>
                  <a:pt x="2010446" y="2801907"/>
                </a:cubicBezTo>
                <a:cubicBezTo>
                  <a:pt x="1865904" y="2799126"/>
                  <a:pt x="1296072" y="2693500"/>
                  <a:pt x="1273834" y="2674041"/>
                </a:cubicBezTo>
                <a:cubicBezTo>
                  <a:pt x="1284954" y="2668482"/>
                  <a:pt x="1301632" y="2662923"/>
                  <a:pt x="1315530" y="2657363"/>
                </a:cubicBezTo>
                <a:cubicBezTo>
                  <a:pt x="1284954" y="2640686"/>
                  <a:pt x="1259936" y="2621228"/>
                  <a:pt x="1234919" y="2590651"/>
                </a:cubicBezTo>
                <a:cubicBezTo>
                  <a:pt x="1154309" y="2487804"/>
                  <a:pt x="1018105" y="2523940"/>
                  <a:pt x="904138" y="2485024"/>
                </a:cubicBezTo>
                <a:cubicBezTo>
                  <a:pt x="976410" y="2268210"/>
                  <a:pt x="1168208" y="2348820"/>
                  <a:pt x="1315530" y="2307126"/>
                </a:cubicBezTo>
                <a:cubicBezTo>
                  <a:pt x="929156" y="2179260"/>
                  <a:pt x="1004207" y="2112548"/>
                  <a:pt x="851326" y="2065294"/>
                </a:cubicBezTo>
                <a:cubicBezTo>
                  <a:pt x="659528" y="2006921"/>
                  <a:pt x="615053" y="2006921"/>
                  <a:pt x="615053" y="2006921"/>
                </a:cubicBezTo>
                <a:cubicBezTo>
                  <a:pt x="840206" y="1829023"/>
                  <a:pt x="1109834" y="2020820"/>
                  <a:pt x="1393361" y="1703937"/>
                </a:cubicBezTo>
                <a:cubicBezTo>
                  <a:pt x="1120952" y="1659463"/>
                  <a:pt x="306510" y="1637225"/>
                  <a:pt x="131391" y="1553835"/>
                </a:cubicBezTo>
                <a:cubicBezTo>
                  <a:pt x="198103" y="1584411"/>
                  <a:pt x="203663" y="1492682"/>
                  <a:pt x="234239" y="1492682"/>
                </a:cubicBezTo>
                <a:cubicBezTo>
                  <a:pt x="492748" y="1489903"/>
                  <a:pt x="756816" y="1542717"/>
                  <a:pt x="1018105" y="1509360"/>
                </a:cubicBezTo>
                <a:cubicBezTo>
                  <a:pt x="1065359" y="1506581"/>
                  <a:pt x="1140411" y="1531597"/>
                  <a:pt x="1148750" y="1462106"/>
                </a:cubicBezTo>
                <a:cubicBezTo>
                  <a:pt x="1157088" y="1375936"/>
                  <a:pt x="1059800" y="1395394"/>
                  <a:pt x="1018105" y="1387055"/>
                </a:cubicBezTo>
                <a:cubicBezTo>
                  <a:pt x="848545" y="1359258"/>
                  <a:pt x="681766" y="1348140"/>
                  <a:pt x="509426" y="1331461"/>
                </a:cubicBezTo>
                <a:cubicBezTo>
                  <a:pt x="437155" y="1323122"/>
                  <a:pt x="348206" y="1339800"/>
                  <a:pt x="376002" y="1206376"/>
                </a:cubicBezTo>
                <a:cubicBezTo>
                  <a:pt x="353764" y="1078512"/>
                  <a:pt x="220341" y="1122986"/>
                  <a:pt x="150849" y="1061833"/>
                </a:cubicBezTo>
                <a:cubicBezTo>
                  <a:pt x="184205" y="989562"/>
                  <a:pt x="278714" y="1039597"/>
                  <a:pt x="306510" y="942308"/>
                </a:cubicBezTo>
                <a:cubicBezTo>
                  <a:pt x="173086" y="972884"/>
                  <a:pt x="186985" y="761630"/>
                  <a:pt x="53560" y="764409"/>
                </a:cubicBezTo>
                <a:cubicBezTo>
                  <a:pt x="-57626" y="639324"/>
                  <a:pt x="22984" y="578171"/>
                  <a:pt x="125832" y="530917"/>
                </a:cubicBezTo>
                <a:cubicBezTo>
                  <a:pt x="259256" y="472544"/>
                  <a:pt x="406578" y="486442"/>
                  <a:pt x="551121" y="475324"/>
                </a:cubicBezTo>
                <a:cubicBezTo>
                  <a:pt x="742919" y="450306"/>
                  <a:pt x="926376" y="391934"/>
                  <a:pt x="1120952" y="394713"/>
                </a:cubicBezTo>
                <a:cubicBezTo>
                  <a:pt x="1304411" y="336340"/>
                  <a:pt x="1507326" y="400272"/>
                  <a:pt x="1693564" y="325221"/>
                </a:cubicBezTo>
                <a:cubicBezTo>
                  <a:pt x="1882582" y="325221"/>
                  <a:pt x="2074379" y="325221"/>
                  <a:pt x="2266175" y="325221"/>
                </a:cubicBezTo>
                <a:cubicBezTo>
                  <a:pt x="2321770" y="328001"/>
                  <a:pt x="2374582" y="328001"/>
                  <a:pt x="2430177" y="330781"/>
                </a:cubicBezTo>
                <a:cubicBezTo>
                  <a:pt x="2430177" y="330781"/>
                  <a:pt x="2432956" y="330781"/>
                  <a:pt x="2432956" y="330781"/>
                </a:cubicBezTo>
                <a:cubicBezTo>
                  <a:pt x="2672008" y="339120"/>
                  <a:pt x="2908279" y="344679"/>
                  <a:pt x="3144551" y="355798"/>
                </a:cubicBezTo>
                <a:cubicBezTo>
                  <a:pt x="3233500" y="355798"/>
                  <a:pt x="3319670" y="358577"/>
                  <a:pt x="3408619" y="358577"/>
                </a:cubicBezTo>
                <a:cubicBezTo>
                  <a:pt x="3597637" y="372475"/>
                  <a:pt x="3789434" y="380814"/>
                  <a:pt x="3981231" y="361357"/>
                </a:cubicBezTo>
                <a:cubicBezTo>
                  <a:pt x="4173028" y="378035"/>
                  <a:pt x="4359266" y="366917"/>
                  <a:pt x="4551063" y="350238"/>
                </a:cubicBezTo>
                <a:cubicBezTo>
                  <a:pt x="4745639" y="369696"/>
                  <a:pt x="4937437" y="341899"/>
                  <a:pt x="5129233" y="316882"/>
                </a:cubicBezTo>
                <a:cubicBezTo>
                  <a:pt x="5321031" y="328001"/>
                  <a:pt x="5512828" y="328001"/>
                  <a:pt x="5699065" y="272407"/>
                </a:cubicBezTo>
                <a:cubicBezTo>
                  <a:pt x="5840829" y="333560"/>
                  <a:pt x="5910321" y="133424"/>
                  <a:pt x="6063202" y="172339"/>
                </a:cubicBezTo>
                <a:cubicBezTo>
                  <a:pt x="6216084" y="214035"/>
                  <a:pt x="6324491" y="55593"/>
                  <a:pt x="6457914" y="0"/>
                </a:cubicBezTo>
                <a:close/>
              </a:path>
            </a:pathLst>
          </a:cu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제목 1">
            <a:extLst>
              <a:ext uri="{FF2B5EF4-FFF2-40B4-BE49-F238E27FC236}">
                <a16:creationId xmlns:a16="http://schemas.microsoft.com/office/drawing/2014/main" id="{EF4957BC-0967-4D2F-8A6C-7AFC1A9442BC}"/>
              </a:ext>
            </a:extLst>
          </p:cNvPr>
          <p:cNvSpPr>
            <a:spLocks noGrp="1"/>
          </p:cNvSpPr>
          <p:nvPr>
            <p:ph type="ctrTitle"/>
          </p:nvPr>
        </p:nvSpPr>
        <p:spPr>
          <a:xfrm>
            <a:off x="6438986" y="3547277"/>
            <a:ext cx="4452181" cy="1341624"/>
          </a:xfrm>
        </p:spPr>
        <p:txBody>
          <a:bodyPr anchor="b">
            <a:normAutofit/>
          </a:bodyPr>
          <a:lstStyle/>
          <a:p>
            <a:r>
              <a:rPr lang="en-US" altLang="ko-KR" sz="3700"/>
              <a:t>TEAM 13</a:t>
            </a:r>
            <a:br>
              <a:rPr lang="en-US" altLang="ko-KR" sz="3700"/>
            </a:br>
            <a:endParaRPr lang="ko-KR" altLang="en-US" sz="3700"/>
          </a:p>
        </p:txBody>
      </p:sp>
      <p:sp>
        <p:nvSpPr>
          <p:cNvPr id="3" name="부제목 2">
            <a:extLst>
              <a:ext uri="{FF2B5EF4-FFF2-40B4-BE49-F238E27FC236}">
                <a16:creationId xmlns:a16="http://schemas.microsoft.com/office/drawing/2014/main" id="{AC3C277B-985B-4DF0-ACED-846F93DED411}"/>
              </a:ext>
            </a:extLst>
          </p:cNvPr>
          <p:cNvSpPr>
            <a:spLocks noGrp="1"/>
          </p:cNvSpPr>
          <p:nvPr>
            <p:ph type="subTitle" idx="1"/>
          </p:nvPr>
        </p:nvSpPr>
        <p:spPr>
          <a:xfrm>
            <a:off x="6565110" y="4945656"/>
            <a:ext cx="3957144" cy="646785"/>
          </a:xfrm>
        </p:spPr>
        <p:txBody>
          <a:bodyPr>
            <a:normAutofit/>
          </a:bodyPr>
          <a:lstStyle/>
          <a:p>
            <a:pPr>
              <a:lnSpc>
                <a:spcPct val="100000"/>
              </a:lnSpc>
            </a:pPr>
            <a:r>
              <a:rPr lang="en-US" altLang="ko-KR" sz="1400"/>
              <a:t>Road map of Sungkyunkwan University.</a:t>
            </a:r>
            <a:endParaRPr lang="ko-KR" altLang="en-US" sz="1400"/>
          </a:p>
        </p:txBody>
      </p:sp>
    </p:spTree>
    <p:extLst>
      <p:ext uri="{BB962C8B-B14F-4D97-AF65-F5344CB8AC3E}">
        <p14:creationId xmlns:p14="http://schemas.microsoft.com/office/powerpoint/2010/main" val="1132131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a:xfrm>
            <a:off x="838200" y="365125"/>
            <a:ext cx="10515600" cy="1325563"/>
          </a:xfrm>
        </p:spPr>
        <p:txBody>
          <a:bodyPr/>
          <a:lstStyle/>
          <a:p>
            <a:r>
              <a:rPr lang="en-US" altLang="ko-KR" dirty="0"/>
              <a:t>Goals – details </a:t>
            </a:r>
            <a:endParaRPr lang="ko-KR" altLang="en-US" dirty="0"/>
          </a:p>
        </p:txBody>
      </p:sp>
      <p:sp>
        <p:nvSpPr>
          <p:cNvPr id="2" name="TextBox 1">
            <a:extLst>
              <a:ext uri="{FF2B5EF4-FFF2-40B4-BE49-F238E27FC236}">
                <a16:creationId xmlns:a16="http://schemas.microsoft.com/office/drawing/2014/main" id="{0B3D1D03-DB2B-4FB5-8B81-8F2AE42B0897}"/>
              </a:ext>
            </a:extLst>
          </p:cNvPr>
          <p:cNvSpPr txBox="1"/>
          <p:nvPr/>
        </p:nvSpPr>
        <p:spPr>
          <a:xfrm>
            <a:off x="370609" y="1459855"/>
            <a:ext cx="11450782" cy="461665"/>
          </a:xfrm>
          <a:prstGeom prst="rect">
            <a:avLst/>
          </a:prstGeom>
          <a:noFill/>
        </p:spPr>
        <p:txBody>
          <a:bodyPr wrap="square" rtlCol="0">
            <a:spAutoFit/>
          </a:bodyPr>
          <a:lstStyle/>
          <a:p>
            <a:pPr algn="ctr"/>
            <a:r>
              <a:rPr lang="en-US" altLang="ko-KR" sz="2400" b="1" dirty="0">
                <a:solidFill>
                  <a:schemeClr val="accent2">
                    <a:lumMod val="75000"/>
                  </a:schemeClr>
                </a:solidFill>
              </a:rPr>
              <a:t>Main Point</a:t>
            </a:r>
            <a:endParaRPr lang="ko-KR" altLang="en-US" sz="2400" b="1" dirty="0">
              <a:solidFill>
                <a:schemeClr val="accent2">
                  <a:lumMod val="75000"/>
                </a:schemeClr>
              </a:solidFill>
            </a:endParaRPr>
          </a:p>
        </p:txBody>
      </p:sp>
      <p:sp>
        <p:nvSpPr>
          <p:cNvPr id="5" name="사각형: 둥근 모서리 4">
            <a:extLst>
              <a:ext uri="{FF2B5EF4-FFF2-40B4-BE49-F238E27FC236}">
                <a16:creationId xmlns:a16="http://schemas.microsoft.com/office/drawing/2014/main" id="{DC834164-5F90-421E-B479-DD24F5F84D13}"/>
              </a:ext>
            </a:extLst>
          </p:cNvPr>
          <p:cNvSpPr/>
          <p:nvPr/>
        </p:nvSpPr>
        <p:spPr>
          <a:xfrm>
            <a:off x="685800" y="2152353"/>
            <a:ext cx="10803467" cy="4146847"/>
          </a:xfrm>
          <a:prstGeom prst="roundRect">
            <a:avLst>
              <a:gd name="adj" fmla="val 9725"/>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Arial" panose="020B0604020202020204" pitchFamily="34" charset="0"/>
              <a:buChar char="•"/>
            </a:pPr>
            <a:r>
              <a:rPr lang="en-US" altLang="ko-KR" dirty="0">
                <a:solidFill>
                  <a:schemeClr val="tx1"/>
                </a:solidFill>
              </a:rPr>
              <a:t>Make</a:t>
            </a:r>
            <a:r>
              <a:rPr lang="ko-KR" altLang="en-US" dirty="0">
                <a:solidFill>
                  <a:schemeClr val="tx1"/>
                </a:solidFill>
              </a:rPr>
              <a:t> </a:t>
            </a:r>
            <a:r>
              <a:rPr lang="en-US" altLang="ko-KR" dirty="0">
                <a:solidFill>
                  <a:schemeClr val="tx1"/>
                </a:solidFill>
              </a:rPr>
              <a:t>map data inside each buildings</a:t>
            </a:r>
          </a:p>
          <a:p>
            <a:pPr marL="342900" indent="-342900">
              <a:lnSpc>
                <a:spcPct val="200000"/>
              </a:lnSpc>
              <a:buFont typeface="Arial" panose="020B0604020202020204" pitchFamily="34" charset="0"/>
              <a:buChar char="•"/>
            </a:pPr>
            <a:r>
              <a:rPr lang="en-US" altLang="ko-KR" dirty="0">
                <a:solidFill>
                  <a:schemeClr val="tx1"/>
                </a:solidFill>
              </a:rPr>
              <a:t>Data collecting with particular transportation(ex. Walk, bicycle, board) to Rooms in the buildings.</a:t>
            </a:r>
          </a:p>
          <a:p>
            <a:pPr marL="342900" indent="-342900">
              <a:lnSpc>
                <a:spcPct val="200000"/>
              </a:lnSpc>
              <a:buFont typeface="Arial" panose="020B0604020202020204" pitchFamily="34" charset="0"/>
              <a:buChar char="•"/>
            </a:pPr>
            <a:r>
              <a:rPr lang="en-US" altLang="ko-KR" dirty="0">
                <a:solidFill>
                  <a:schemeClr val="tx1"/>
                </a:solidFill>
              </a:rPr>
              <a:t>Develop more accurate GPS system using common GPS and </a:t>
            </a:r>
            <a:r>
              <a:rPr lang="en-US" altLang="ko-KR" dirty="0" err="1">
                <a:solidFill>
                  <a:schemeClr val="tx1"/>
                </a:solidFill>
              </a:rPr>
              <a:t>Wifi</a:t>
            </a:r>
            <a:r>
              <a:rPr lang="en-US" altLang="ko-KR" dirty="0">
                <a:solidFill>
                  <a:schemeClr val="tx1"/>
                </a:solidFill>
              </a:rPr>
              <a:t> system</a:t>
            </a:r>
          </a:p>
          <a:p>
            <a:pPr marL="342900" indent="-342900">
              <a:lnSpc>
                <a:spcPct val="200000"/>
              </a:lnSpc>
              <a:buFont typeface="Arial" panose="020B0604020202020204" pitchFamily="34" charset="0"/>
              <a:buChar char="•"/>
            </a:pPr>
            <a:r>
              <a:rPr lang="en-US" altLang="ko-KR" dirty="0">
                <a:solidFill>
                  <a:schemeClr val="tx1"/>
                </a:solidFill>
              </a:rPr>
              <a:t>Develop shortest path algorithm even guides to front of room, not building entrance.</a:t>
            </a:r>
          </a:p>
          <a:p>
            <a:pPr marL="342900" indent="-342900">
              <a:lnSpc>
                <a:spcPct val="200000"/>
              </a:lnSpc>
              <a:buFont typeface="Arial" panose="020B0604020202020204" pitchFamily="34" charset="0"/>
              <a:buChar char="•"/>
            </a:pPr>
            <a:r>
              <a:rPr lang="en-US" altLang="ko-KR" dirty="0">
                <a:solidFill>
                  <a:schemeClr val="tx1"/>
                </a:solidFill>
              </a:rPr>
              <a:t>Represent navigation route easily including stairs and elevator</a:t>
            </a:r>
          </a:p>
          <a:p>
            <a:pPr marL="342900" indent="-342900">
              <a:lnSpc>
                <a:spcPct val="200000"/>
              </a:lnSpc>
              <a:buFont typeface="Arial" panose="020B0604020202020204" pitchFamily="34" charset="0"/>
              <a:buChar char="•"/>
            </a:pPr>
            <a:r>
              <a:rPr lang="en-US" altLang="ko-KR" dirty="0">
                <a:solidFill>
                  <a:schemeClr val="tx1"/>
                </a:solidFill>
              </a:rPr>
              <a:t>Develop Road-map function showing inside the building</a:t>
            </a:r>
            <a:endParaRPr lang="ko-KR" altLang="en-US" dirty="0">
              <a:solidFill>
                <a:schemeClr val="tx1"/>
              </a:solidFill>
            </a:endParaRPr>
          </a:p>
        </p:txBody>
      </p:sp>
    </p:spTree>
    <p:extLst>
      <p:ext uri="{BB962C8B-B14F-4D97-AF65-F5344CB8AC3E}">
        <p14:creationId xmlns:p14="http://schemas.microsoft.com/office/powerpoint/2010/main" val="3859425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p:txBody>
          <a:bodyPr/>
          <a:lstStyle/>
          <a:p>
            <a:r>
              <a:rPr lang="en-US" altLang="ko-KR" dirty="0"/>
              <a:t>Methods – Main Points</a:t>
            </a:r>
            <a:endParaRPr lang="ko-KR" altLang="en-US" dirty="0"/>
          </a:p>
        </p:txBody>
      </p:sp>
      <p:sp>
        <p:nvSpPr>
          <p:cNvPr id="6" name="순서도: 대체 처리 5">
            <a:extLst>
              <a:ext uri="{FF2B5EF4-FFF2-40B4-BE49-F238E27FC236}">
                <a16:creationId xmlns:a16="http://schemas.microsoft.com/office/drawing/2014/main" id="{0856FC53-BA4B-4A3D-A523-D93D0915A94F}"/>
              </a:ext>
            </a:extLst>
          </p:cNvPr>
          <p:cNvSpPr/>
          <p:nvPr/>
        </p:nvSpPr>
        <p:spPr>
          <a:xfrm>
            <a:off x="3050770" y="5291961"/>
            <a:ext cx="450710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Micro-service Architecture</a:t>
            </a:r>
            <a:endParaRPr lang="ko-KR" altLang="en-US" dirty="0"/>
          </a:p>
        </p:txBody>
      </p:sp>
      <p:sp>
        <p:nvSpPr>
          <p:cNvPr id="7" name="순서도: 대체 처리 6">
            <a:extLst>
              <a:ext uri="{FF2B5EF4-FFF2-40B4-BE49-F238E27FC236}">
                <a16:creationId xmlns:a16="http://schemas.microsoft.com/office/drawing/2014/main" id="{75A04E3D-8470-40AB-90D6-FCE7B1F077DF}"/>
              </a:ext>
            </a:extLst>
          </p:cNvPr>
          <p:cNvSpPr/>
          <p:nvPr/>
        </p:nvSpPr>
        <p:spPr>
          <a:xfrm>
            <a:off x="957047" y="4245032"/>
            <a:ext cx="1670858"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Light App</a:t>
            </a:r>
            <a:endParaRPr lang="ko-KR" altLang="en-US" dirty="0"/>
          </a:p>
        </p:txBody>
      </p:sp>
      <p:sp>
        <p:nvSpPr>
          <p:cNvPr id="8" name="순서도: 대체 처리 7">
            <a:extLst>
              <a:ext uri="{FF2B5EF4-FFF2-40B4-BE49-F238E27FC236}">
                <a16:creationId xmlns:a16="http://schemas.microsoft.com/office/drawing/2014/main" id="{EB26DA31-01D3-4912-9317-4A0F46F7EAA6}"/>
              </a:ext>
            </a:extLst>
          </p:cNvPr>
          <p:cNvSpPr/>
          <p:nvPr/>
        </p:nvSpPr>
        <p:spPr>
          <a:xfrm>
            <a:off x="3050770" y="3192521"/>
            <a:ext cx="2202874"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CI/CD</a:t>
            </a:r>
            <a:endParaRPr lang="ko-KR" altLang="en-US" dirty="0"/>
          </a:p>
        </p:txBody>
      </p:sp>
      <p:sp>
        <p:nvSpPr>
          <p:cNvPr id="9" name="순서도: 대체 처리 8">
            <a:extLst>
              <a:ext uri="{FF2B5EF4-FFF2-40B4-BE49-F238E27FC236}">
                <a16:creationId xmlns:a16="http://schemas.microsoft.com/office/drawing/2014/main" id="{F44CB01A-9FED-4E0D-850E-1B34ED888E86}"/>
              </a:ext>
            </a:extLst>
          </p:cNvPr>
          <p:cNvSpPr/>
          <p:nvPr/>
        </p:nvSpPr>
        <p:spPr>
          <a:xfrm>
            <a:off x="8012083" y="5295208"/>
            <a:ext cx="3341715"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Blur out sensitive Information</a:t>
            </a:r>
            <a:endParaRPr lang="ko-KR" altLang="en-US" dirty="0"/>
          </a:p>
        </p:txBody>
      </p:sp>
      <p:sp>
        <p:nvSpPr>
          <p:cNvPr id="11" name="순서도: 대체 처리 10">
            <a:extLst>
              <a:ext uri="{FF2B5EF4-FFF2-40B4-BE49-F238E27FC236}">
                <a16:creationId xmlns:a16="http://schemas.microsoft.com/office/drawing/2014/main" id="{987CFF1B-DD8E-4960-86A7-2F6158150DBB}"/>
              </a:ext>
            </a:extLst>
          </p:cNvPr>
          <p:cNvSpPr/>
          <p:nvPr/>
        </p:nvSpPr>
        <p:spPr>
          <a:xfrm>
            <a:off x="3050769" y="4242241"/>
            <a:ext cx="2202873"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Sending High Quality Map</a:t>
            </a:r>
            <a:endParaRPr lang="ko-KR" altLang="en-US" dirty="0"/>
          </a:p>
        </p:txBody>
      </p:sp>
      <p:sp>
        <p:nvSpPr>
          <p:cNvPr id="12" name="순서도: 대체 처리 11">
            <a:extLst>
              <a:ext uri="{FF2B5EF4-FFF2-40B4-BE49-F238E27FC236}">
                <a16:creationId xmlns:a16="http://schemas.microsoft.com/office/drawing/2014/main" id="{544CADA9-A2E4-4CE9-973C-5614E8DFA288}"/>
              </a:ext>
            </a:extLst>
          </p:cNvPr>
          <p:cNvSpPr/>
          <p:nvPr/>
        </p:nvSpPr>
        <p:spPr>
          <a:xfrm>
            <a:off x="931026" y="5295208"/>
            <a:ext cx="1670858"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Get Accurate</a:t>
            </a:r>
            <a:br>
              <a:rPr lang="en-US" altLang="ko-KR" dirty="0"/>
            </a:br>
            <a:r>
              <a:rPr lang="en-US" altLang="ko-KR" dirty="0"/>
              <a:t>GPS info</a:t>
            </a:r>
            <a:endParaRPr lang="ko-KR" altLang="en-US" dirty="0"/>
          </a:p>
        </p:txBody>
      </p:sp>
      <p:sp>
        <p:nvSpPr>
          <p:cNvPr id="13" name="순서도: 대체 처리 12">
            <a:extLst>
              <a:ext uri="{FF2B5EF4-FFF2-40B4-BE49-F238E27FC236}">
                <a16:creationId xmlns:a16="http://schemas.microsoft.com/office/drawing/2014/main" id="{6356602E-9BA4-4268-863F-8DE2F2AE1AF1}"/>
              </a:ext>
            </a:extLst>
          </p:cNvPr>
          <p:cNvSpPr/>
          <p:nvPr/>
        </p:nvSpPr>
        <p:spPr>
          <a:xfrm>
            <a:off x="8012084" y="4245033"/>
            <a:ext cx="3341715"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Mapping Pics With GPS info</a:t>
            </a:r>
            <a:endParaRPr lang="ko-KR" altLang="en-US" dirty="0"/>
          </a:p>
        </p:txBody>
      </p:sp>
      <p:sp>
        <p:nvSpPr>
          <p:cNvPr id="14" name="순서도: 대체 처리 13">
            <a:extLst>
              <a:ext uri="{FF2B5EF4-FFF2-40B4-BE49-F238E27FC236}">
                <a16:creationId xmlns:a16="http://schemas.microsoft.com/office/drawing/2014/main" id="{AF667E91-213A-491D-90EA-F40B9CB07E94}"/>
              </a:ext>
            </a:extLst>
          </p:cNvPr>
          <p:cNvSpPr/>
          <p:nvPr/>
        </p:nvSpPr>
        <p:spPr>
          <a:xfrm>
            <a:off x="8012084" y="3192521"/>
            <a:ext cx="3341716"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3D Panorama Pictures</a:t>
            </a:r>
            <a:endParaRPr lang="ko-KR" altLang="en-US" dirty="0"/>
          </a:p>
        </p:txBody>
      </p:sp>
      <p:sp>
        <p:nvSpPr>
          <p:cNvPr id="16" name="순서도: 대체 처리 15">
            <a:extLst>
              <a:ext uri="{FF2B5EF4-FFF2-40B4-BE49-F238E27FC236}">
                <a16:creationId xmlns:a16="http://schemas.microsoft.com/office/drawing/2014/main" id="{2F94D636-EAD1-4E12-91A7-EED409B6CADB}"/>
              </a:ext>
            </a:extLst>
          </p:cNvPr>
          <p:cNvSpPr/>
          <p:nvPr/>
        </p:nvSpPr>
        <p:spPr>
          <a:xfrm>
            <a:off x="8012084" y="2142801"/>
            <a:ext cx="3341716" cy="598516"/>
          </a:xfrm>
          <a:prstGeom prst="flowChartAlternateProcess">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Extra Works</a:t>
            </a:r>
            <a:endParaRPr lang="ko-KR" altLang="en-US" dirty="0"/>
          </a:p>
        </p:txBody>
      </p:sp>
      <p:sp>
        <p:nvSpPr>
          <p:cNvPr id="17" name="순서도: 대체 처리 16">
            <a:extLst>
              <a:ext uri="{FF2B5EF4-FFF2-40B4-BE49-F238E27FC236}">
                <a16:creationId xmlns:a16="http://schemas.microsoft.com/office/drawing/2014/main" id="{312C8A0D-E2F4-44A1-9E31-A4121885E2FC}"/>
              </a:ext>
            </a:extLst>
          </p:cNvPr>
          <p:cNvSpPr/>
          <p:nvPr/>
        </p:nvSpPr>
        <p:spPr>
          <a:xfrm>
            <a:off x="3050770" y="2142801"/>
            <a:ext cx="4513811" cy="598516"/>
          </a:xfrm>
          <a:prstGeom prst="flowChartAlternateProcess">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Backend</a:t>
            </a:r>
            <a:endParaRPr lang="ko-KR" altLang="en-US" dirty="0"/>
          </a:p>
        </p:txBody>
      </p:sp>
      <p:sp>
        <p:nvSpPr>
          <p:cNvPr id="18" name="순서도: 대체 처리 17">
            <a:extLst>
              <a:ext uri="{FF2B5EF4-FFF2-40B4-BE49-F238E27FC236}">
                <a16:creationId xmlns:a16="http://schemas.microsoft.com/office/drawing/2014/main" id="{3CCB83AB-A3C9-4DB7-9C1A-FA7728F18574}"/>
              </a:ext>
            </a:extLst>
          </p:cNvPr>
          <p:cNvSpPr/>
          <p:nvPr/>
        </p:nvSpPr>
        <p:spPr>
          <a:xfrm>
            <a:off x="931024" y="3194856"/>
            <a:ext cx="1670858"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UI/UX Design</a:t>
            </a:r>
            <a:endParaRPr lang="ko-KR" altLang="en-US" dirty="0"/>
          </a:p>
        </p:txBody>
      </p:sp>
      <p:sp>
        <p:nvSpPr>
          <p:cNvPr id="19" name="순서도: 대체 처리 18">
            <a:extLst>
              <a:ext uri="{FF2B5EF4-FFF2-40B4-BE49-F238E27FC236}">
                <a16:creationId xmlns:a16="http://schemas.microsoft.com/office/drawing/2014/main" id="{D6B45478-8401-495F-BEBD-2D9238FF3E95}"/>
              </a:ext>
            </a:extLst>
          </p:cNvPr>
          <p:cNvSpPr/>
          <p:nvPr/>
        </p:nvSpPr>
        <p:spPr>
          <a:xfrm>
            <a:off x="931024" y="2142801"/>
            <a:ext cx="1670858" cy="598516"/>
          </a:xfrm>
          <a:prstGeom prst="flowChartAlternateProcess">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Frontend</a:t>
            </a:r>
            <a:endParaRPr lang="ko-KR" altLang="en-US" dirty="0"/>
          </a:p>
        </p:txBody>
      </p:sp>
      <p:sp>
        <p:nvSpPr>
          <p:cNvPr id="21" name="순서도: 대체 처리 20">
            <a:extLst>
              <a:ext uri="{FF2B5EF4-FFF2-40B4-BE49-F238E27FC236}">
                <a16:creationId xmlns:a16="http://schemas.microsoft.com/office/drawing/2014/main" id="{75741028-E14A-477E-8620-CADE21536273}"/>
              </a:ext>
            </a:extLst>
          </p:cNvPr>
          <p:cNvSpPr/>
          <p:nvPr/>
        </p:nvSpPr>
        <p:spPr>
          <a:xfrm>
            <a:off x="5887013" y="3192521"/>
            <a:ext cx="1670858" cy="165102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Shortest Path</a:t>
            </a:r>
            <a:br>
              <a:rPr lang="en-US" altLang="ko-KR" dirty="0"/>
            </a:br>
            <a:r>
              <a:rPr lang="en-US" altLang="ko-KR" dirty="0"/>
              <a:t>Algorithm</a:t>
            </a:r>
            <a:endParaRPr lang="ko-KR" altLang="en-US" dirty="0"/>
          </a:p>
        </p:txBody>
      </p:sp>
    </p:spTree>
    <p:extLst>
      <p:ext uri="{BB962C8B-B14F-4D97-AF65-F5344CB8AC3E}">
        <p14:creationId xmlns:p14="http://schemas.microsoft.com/office/powerpoint/2010/main" val="1133999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a:xfrm>
            <a:off x="838200" y="365125"/>
            <a:ext cx="10515600" cy="1325563"/>
          </a:xfrm>
        </p:spPr>
        <p:txBody>
          <a:bodyPr/>
          <a:lstStyle/>
          <a:p>
            <a:r>
              <a:rPr lang="en-US" altLang="ko-KR" dirty="0"/>
              <a:t>Methods – details </a:t>
            </a:r>
            <a:endParaRPr lang="ko-KR" altLang="en-US" dirty="0"/>
          </a:p>
        </p:txBody>
      </p:sp>
      <p:sp>
        <p:nvSpPr>
          <p:cNvPr id="5" name="순서도: 대체 처리 4">
            <a:extLst>
              <a:ext uri="{FF2B5EF4-FFF2-40B4-BE49-F238E27FC236}">
                <a16:creationId xmlns:a16="http://schemas.microsoft.com/office/drawing/2014/main" id="{C4B3C9E8-8434-416F-A498-5E809D3F2B0E}"/>
              </a:ext>
            </a:extLst>
          </p:cNvPr>
          <p:cNvSpPr/>
          <p:nvPr/>
        </p:nvSpPr>
        <p:spPr>
          <a:xfrm>
            <a:off x="1163780" y="2165157"/>
            <a:ext cx="9825643"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Direction guide inside buildings</a:t>
            </a:r>
            <a:endParaRPr lang="ko-KR" altLang="en-US" dirty="0"/>
          </a:p>
        </p:txBody>
      </p:sp>
      <p:sp>
        <p:nvSpPr>
          <p:cNvPr id="6" name="TextBox 5">
            <a:extLst>
              <a:ext uri="{FF2B5EF4-FFF2-40B4-BE49-F238E27FC236}">
                <a16:creationId xmlns:a16="http://schemas.microsoft.com/office/drawing/2014/main" id="{0C346821-C007-4D6C-8180-D199453AE745}"/>
              </a:ext>
            </a:extLst>
          </p:cNvPr>
          <p:cNvSpPr txBox="1"/>
          <p:nvPr/>
        </p:nvSpPr>
        <p:spPr>
          <a:xfrm>
            <a:off x="4334888" y="1402040"/>
            <a:ext cx="3483429" cy="400110"/>
          </a:xfrm>
          <a:prstGeom prst="rect">
            <a:avLst/>
          </a:prstGeom>
          <a:noFill/>
        </p:spPr>
        <p:txBody>
          <a:bodyPr wrap="square" rtlCol="0">
            <a:spAutoFit/>
          </a:bodyPr>
          <a:lstStyle/>
          <a:p>
            <a:pPr algn="ctr"/>
            <a:r>
              <a:rPr lang="en-US" altLang="ko-KR" sz="2000" dirty="0"/>
              <a:t>Our Apps Provides</a:t>
            </a:r>
            <a:endParaRPr lang="ko-KR" altLang="en-US" sz="2000" dirty="0"/>
          </a:p>
        </p:txBody>
      </p:sp>
      <p:sp>
        <p:nvSpPr>
          <p:cNvPr id="7" name="순서도: 대체 처리 6">
            <a:extLst>
              <a:ext uri="{FF2B5EF4-FFF2-40B4-BE49-F238E27FC236}">
                <a16:creationId xmlns:a16="http://schemas.microsoft.com/office/drawing/2014/main" id="{820E007A-AB74-497A-A52B-740B856FAC3E}"/>
              </a:ext>
            </a:extLst>
          </p:cNvPr>
          <p:cNvSpPr/>
          <p:nvPr/>
        </p:nvSpPr>
        <p:spPr>
          <a:xfrm>
            <a:off x="1163780" y="3362482"/>
            <a:ext cx="9825643"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Notice duration of time by Transportation </a:t>
            </a:r>
            <a:br>
              <a:rPr lang="en-US" altLang="ko-KR" dirty="0"/>
            </a:br>
            <a:r>
              <a:rPr lang="en-US" altLang="ko-KR" dirty="0"/>
              <a:t>(by walks, bicycle, board)</a:t>
            </a:r>
            <a:endParaRPr lang="ko-KR" altLang="en-US" dirty="0"/>
          </a:p>
        </p:txBody>
      </p:sp>
      <p:sp>
        <p:nvSpPr>
          <p:cNvPr id="9" name="순서도: 대체 처리 8">
            <a:extLst>
              <a:ext uri="{FF2B5EF4-FFF2-40B4-BE49-F238E27FC236}">
                <a16:creationId xmlns:a16="http://schemas.microsoft.com/office/drawing/2014/main" id="{99DB6379-6703-471C-921B-31F790A8A635}"/>
              </a:ext>
            </a:extLst>
          </p:cNvPr>
          <p:cNvSpPr/>
          <p:nvPr/>
        </p:nvSpPr>
        <p:spPr>
          <a:xfrm>
            <a:off x="1183178" y="4559807"/>
            <a:ext cx="9825643"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Road view inside building</a:t>
            </a:r>
            <a:endParaRPr lang="ko-KR" altLang="en-US" dirty="0"/>
          </a:p>
        </p:txBody>
      </p:sp>
      <p:sp>
        <p:nvSpPr>
          <p:cNvPr id="10" name="순서도: 대체 처리 9">
            <a:extLst>
              <a:ext uri="{FF2B5EF4-FFF2-40B4-BE49-F238E27FC236}">
                <a16:creationId xmlns:a16="http://schemas.microsoft.com/office/drawing/2014/main" id="{3F664C3D-4FDC-4F52-A486-A116580C5706}"/>
              </a:ext>
            </a:extLst>
          </p:cNvPr>
          <p:cNvSpPr/>
          <p:nvPr/>
        </p:nvSpPr>
        <p:spPr>
          <a:xfrm>
            <a:off x="1183178" y="5757132"/>
            <a:ext cx="9825643"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Map inside building which shows # of room</a:t>
            </a:r>
            <a:endParaRPr lang="ko-KR" altLang="en-US" dirty="0"/>
          </a:p>
        </p:txBody>
      </p:sp>
    </p:spTree>
    <p:extLst>
      <p:ext uri="{BB962C8B-B14F-4D97-AF65-F5344CB8AC3E}">
        <p14:creationId xmlns:p14="http://schemas.microsoft.com/office/powerpoint/2010/main" val="4161322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a:xfrm>
            <a:off x="838200" y="365125"/>
            <a:ext cx="10515600" cy="1325563"/>
          </a:xfrm>
        </p:spPr>
        <p:txBody>
          <a:bodyPr/>
          <a:lstStyle/>
          <a:p>
            <a:r>
              <a:rPr lang="en-US" altLang="ko-KR" dirty="0"/>
              <a:t>Methods – details </a:t>
            </a:r>
            <a:endParaRPr lang="ko-KR" altLang="en-US" dirty="0"/>
          </a:p>
        </p:txBody>
      </p:sp>
      <p:sp>
        <p:nvSpPr>
          <p:cNvPr id="8" name="순서도: 대체 처리 7">
            <a:extLst>
              <a:ext uri="{FF2B5EF4-FFF2-40B4-BE49-F238E27FC236}">
                <a16:creationId xmlns:a16="http://schemas.microsoft.com/office/drawing/2014/main" id="{C12BA62D-3D38-4227-BD78-69E74343642E}"/>
              </a:ext>
            </a:extLst>
          </p:cNvPr>
          <p:cNvSpPr/>
          <p:nvPr/>
        </p:nvSpPr>
        <p:spPr>
          <a:xfrm>
            <a:off x="3669278" y="3649472"/>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User GPS info</a:t>
            </a:r>
            <a:endParaRPr lang="ko-KR" altLang="en-US" dirty="0"/>
          </a:p>
        </p:txBody>
      </p:sp>
      <p:sp>
        <p:nvSpPr>
          <p:cNvPr id="11" name="TextBox 10">
            <a:extLst>
              <a:ext uri="{FF2B5EF4-FFF2-40B4-BE49-F238E27FC236}">
                <a16:creationId xmlns:a16="http://schemas.microsoft.com/office/drawing/2014/main" id="{7F39AF77-BAAB-42E8-B00E-FE54941F7196}"/>
              </a:ext>
            </a:extLst>
          </p:cNvPr>
          <p:cNvSpPr txBox="1"/>
          <p:nvPr/>
        </p:nvSpPr>
        <p:spPr>
          <a:xfrm>
            <a:off x="4368717" y="1757555"/>
            <a:ext cx="3280230" cy="400110"/>
          </a:xfrm>
          <a:prstGeom prst="rect">
            <a:avLst/>
          </a:prstGeom>
          <a:noFill/>
        </p:spPr>
        <p:txBody>
          <a:bodyPr wrap="square" rtlCol="0">
            <a:spAutoFit/>
          </a:bodyPr>
          <a:lstStyle/>
          <a:p>
            <a:pPr algn="ctr"/>
            <a:r>
              <a:rPr lang="en-US" altLang="ko-KR" sz="2000" dirty="0"/>
              <a:t>In order to provide those, ~</a:t>
            </a:r>
            <a:endParaRPr lang="ko-KR" altLang="en-US" sz="2000" dirty="0"/>
          </a:p>
        </p:txBody>
      </p:sp>
      <p:sp>
        <p:nvSpPr>
          <p:cNvPr id="12" name="순서도: 대체 처리 11">
            <a:extLst>
              <a:ext uri="{FF2B5EF4-FFF2-40B4-BE49-F238E27FC236}">
                <a16:creationId xmlns:a16="http://schemas.microsoft.com/office/drawing/2014/main" id="{82FA8524-D70A-4ACE-954F-B16797A457CE}"/>
              </a:ext>
            </a:extLst>
          </p:cNvPr>
          <p:cNvSpPr/>
          <p:nvPr/>
        </p:nvSpPr>
        <p:spPr>
          <a:xfrm>
            <a:off x="2582402" y="2627361"/>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Define algorithm</a:t>
            </a:r>
            <a:endParaRPr lang="ko-KR" altLang="en-US" dirty="0"/>
          </a:p>
        </p:txBody>
      </p:sp>
      <p:sp>
        <p:nvSpPr>
          <p:cNvPr id="13" name="순서도: 대체 처리 12">
            <a:extLst>
              <a:ext uri="{FF2B5EF4-FFF2-40B4-BE49-F238E27FC236}">
                <a16:creationId xmlns:a16="http://schemas.microsoft.com/office/drawing/2014/main" id="{46E03AF1-7548-48B0-B994-DF6DCB40493C}"/>
              </a:ext>
            </a:extLst>
          </p:cNvPr>
          <p:cNvSpPr/>
          <p:nvPr/>
        </p:nvSpPr>
        <p:spPr>
          <a:xfrm>
            <a:off x="142521" y="5710481"/>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Fast map </a:t>
            </a:r>
            <a:r>
              <a:rPr lang="en-US" altLang="ko-KR" dirty="0" err="1"/>
              <a:t>loaing</a:t>
            </a:r>
            <a:endParaRPr lang="ko-KR" altLang="en-US" dirty="0"/>
          </a:p>
        </p:txBody>
      </p:sp>
      <p:sp>
        <p:nvSpPr>
          <p:cNvPr id="14" name="순서도: 대체 처리 13">
            <a:extLst>
              <a:ext uri="{FF2B5EF4-FFF2-40B4-BE49-F238E27FC236}">
                <a16:creationId xmlns:a16="http://schemas.microsoft.com/office/drawing/2014/main" id="{E448F4D1-EFB9-4652-A595-BF305F0F5B50}"/>
              </a:ext>
            </a:extLst>
          </p:cNvPr>
          <p:cNvSpPr/>
          <p:nvPr/>
        </p:nvSpPr>
        <p:spPr>
          <a:xfrm>
            <a:off x="142521" y="4683023"/>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Road View data</a:t>
            </a:r>
            <a:endParaRPr lang="ko-KR" altLang="en-US" dirty="0"/>
          </a:p>
        </p:txBody>
      </p:sp>
      <p:sp>
        <p:nvSpPr>
          <p:cNvPr id="15" name="순서도: 대체 처리 14">
            <a:extLst>
              <a:ext uri="{FF2B5EF4-FFF2-40B4-BE49-F238E27FC236}">
                <a16:creationId xmlns:a16="http://schemas.microsoft.com/office/drawing/2014/main" id="{4A2B8B9D-7DDF-41CA-B69E-2B4A613A0C04}"/>
              </a:ext>
            </a:extLst>
          </p:cNvPr>
          <p:cNvSpPr/>
          <p:nvPr/>
        </p:nvSpPr>
        <p:spPr>
          <a:xfrm>
            <a:off x="144613" y="3655565"/>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Get accurate GPS information</a:t>
            </a:r>
            <a:endParaRPr lang="ko-KR" altLang="en-US" dirty="0"/>
          </a:p>
        </p:txBody>
      </p:sp>
      <p:sp>
        <p:nvSpPr>
          <p:cNvPr id="16" name="순서도: 대체 처리 15">
            <a:extLst>
              <a:ext uri="{FF2B5EF4-FFF2-40B4-BE49-F238E27FC236}">
                <a16:creationId xmlns:a16="http://schemas.microsoft.com/office/drawing/2014/main" id="{9C9484AA-B3B6-45BE-9CA7-B0BF9A573D2C}"/>
              </a:ext>
            </a:extLst>
          </p:cNvPr>
          <p:cNvSpPr/>
          <p:nvPr/>
        </p:nvSpPr>
        <p:spPr>
          <a:xfrm>
            <a:off x="144613" y="2627361"/>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Shortest Path algorithm</a:t>
            </a:r>
            <a:endParaRPr lang="ko-KR" altLang="en-US" dirty="0"/>
          </a:p>
        </p:txBody>
      </p:sp>
      <p:sp>
        <p:nvSpPr>
          <p:cNvPr id="17" name="순서도: 대체 처리 16">
            <a:extLst>
              <a:ext uri="{FF2B5EF4-FFF2-40B4-BE49-F238E27FC236}">
                <a16:creationId xmlns:a16="http://schemas.microsoft.com/office/drawing/2014/main" id="{1003984F-B633-434E-88E2-BC8DACA71C5A}"/>
              </a:ext>
            </a:extLst>
          </p:cNvPr>
          <p:cNvSpPr/>
          <p:nvPr/>
        </p:nvSpPr>
        <p:spPr>
          <a:xfrm>
            <a:off x="3297051" y="5716624"/>
            <a:ext cx="2324334"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Compress high quality picture data</a:t>
            </a:r>
            <a:endParaRPr lang="ko-KR" altLang="en-US" dirty="0"/>
          </a:p>
        </p:txBody>
      </p:sp>
      <p:sp>
        <p:nvSpPr>
          <p:cNvPr id="18" name="순서도: 대체 처리 17">
            <a:extLst>
              <a:ext uri="{FF2B5EF4-FFF2-40B4-BE49-F238E27FC236}">
                <a16:creationId xmlns:a16="http://schemas.microsoft.com/office/drawing/2014/main" id="{67026400-504C-4EF7-A7B6-E9FFEF1FDFF7}"/>
              </a:ext>
            </a:extLst>
          </p:cNvPr>
          <p:cNvSpPr/>
          <p:nvPr/>
        </p:nvSpPr>
        <p:spPr>
          <a:xfrm>
            <a:off x="2548987" y="4683023"/>
            <a:ext cx="2782357"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Get 3D panorama pic inside buildings</a:t>
            </a:r>
            <a:endParaRPr lang="ko-KR" altLang="en-US" dirty="0"/>
          </a:p>
        </p:txBody>
      </p:sp>
      <p:sp>
        <p:nvSpPr>
          <p:cNvPr id="19" name="순서도: 대체 처리 18">
            <a:extLst>
              <a:ext uri="{FF2B5EF4-FFF2-40B4-BE49-F238E27FC236}">
                <a16:creationId xmlns:a16="http://schemas.microsoft.com/office/drawing/2014/main" id="{F52C71BD-B49F-4E59-87DA-54411C7CBCCB}"/>
              </a:ext>
            </a:extLst>
          </p:cNvPr>
          <p:cNvSpPr/>
          <p:nvPr/>
        </p:nvSpPr>
        <p:spPr>
          <a:xfrm>
            <a:off x="6228245" y="3655565"/>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Wifi</a:t>
            </a:r>
            <a:r>
              <a:rPr lang="en-US" altLang="ko-KR" dirty="0"/>
              <a:t> info </a:t>
            </a:r>
            <a:br>
              <a:rPr lang="en-US" altLang="ko-KR" dirty="0"/>
            </a:br>
            <a:r>
              <a:rPr lang="en-US" altLang="ko-KR" dirty="0"/>
              <a:t>near by user</a:t>
            </a:r>
            <a:endParaRPr lang="ko-KR" altLang="en-US" dirty="0"/>
          </a:p>
        </p:txBody>
      </p:sp>
      <p:sp>
        <p:nvSpPr>
          <p:cNvPr id="20" name="순서도: 대체 처리 19">
            <a:extLst>
              <a:ext uri="{FF2B5EF4-FFF2-40B4-BE49-F238E27FC236}">
                <a16:creationId xmlns:a16="http://schemas.microsoft.com/office/drawing/2014/main" id="{EF6F90ED-5DBB-49D8-9D0F-408A07DDF25D}"/>
              </a:ext>
            </a:extLst>
          </p:cNvPr>
          <p:cNvSpPr/>
          <p:nvPr/>
        </p:nvSpPr>
        <p:spPr>
          <a:xfrm>
            <a:off x="5014991" y="2627361"/>
            <a:ext cx="3964510"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Consider differences between entrances &amp; stairs/elevator</a:t>
            </a:r>
            <a:endParaRPr lang="ko-KR" altLang="en-US" dirty="0"/>
          </a:p>
        </p:txBody>
      </p:sp>
      <p:sp>
        <p:nvSpPr>
          <p:cNvPr id="21" name="순서도: 대체 처리 20">
            <a:extLst>
              <a:ext uri="{FF2B5EF4-FFF2-40B4-BE49-F238E27FC236}">
                <a16:creationId xmlns:a16="http://schemas.microsoft.com/office/drawing/2014/main" id="{EC9B4069-2AE6-490B-973E-58BE24BC427F}"/>
              </a:ext>
            </a:extLst>
          </p:cNvPr>
          <p:cNvSpPr/>
          <p:nvPr/>
        </p:nvSpPr>
        <p:spPr>
          <a:xfrm>
            <a:off x="6778285" y="5716624"/>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Send &amp; Receive</a:t>
            </a:r>
            <a:endParaRPr lang="ko-KR" altLang="en-US" dirty="0"/>
          </a:p>
        </p:txBody>
      </p:sp>
      <p:sp>
        <p:nvSpPr>
          <p:cNvPr id="22" name="순서도: 대체 처리 21">
            <a:extLst>
              <a:ext uri="{FF2B5EF4-FFF2-40B4-BE49-F238E27FC236}">
                <a16:creationId xmlns:a16="http://schemas.microsoft.com/office/drawing/2014/main" id="{9EFB601C-B83B-403C-B146-7AC45E800CCD}"/>
              </a:ext>
            </a:extLst>
          </p:cNvPr>
          <p:cNvSpPr/>
          <p:nvPr/>
        </p:nvSpPr>
        <p:spPr>
          <a:xfrm>
            <a:off x="5596446" y="4682853"/>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Mapping pics with GPS info</a:t>
            </a:r>
            <a:endParaRPr lang="ko-KR" altLang="en-US" dirty="0"/>
          </a:p>
        </p:txBody>
      </p:sp>
      <p:sp>
        <p:nvSpPr>
          <p:cNvPr id="23" name="순서도: 대체 처리 22">
            <a:extLst>
              <a:ext uri="{FF2B5EF4-FFF2-40B4-BE49-F238E27FC236}">
                <a16:creationId xmlns:a16="http://schemas.microsoft.com/office/drawing/2014/main" id="{82A476D2-65F1-4C27-89FC-937CAE5FEDD4}"/>
              </a:ext>
            </a:extLst>
          </p:cNvPr>
          <p:cNvSpPr/>
          <p:nvPr/>
        </p:nvSpPr>
        <p:spPr>
          <a:xfrm>
            <a:off x="9291949" y="2627361"/>
            <a:ext cx="2755438"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Compare with user good at  real world shortcut </a:t>
            </a:r>
            <a:endParaRPr lang="ko-KR" altLang="en-US" dirty="0"/>
          </a:p>
        </p:txBody>
      </p:sp>
      <p:cxnSp>
        <p:nvCxnSpPr>
          <p:cNvPr id="25" name="직선 화살표 연결선 24">
            <a:extLst>
              <a:ext uri="{FF2B5EF4-FFF2-40B4-BE49-F238E27FC236}">
                <a16:creationId xmlns:a16="http://schemas.microsoft.com/office/drawing/2014/main" id="{A8EAA73A-E511-4579-B215-83B1B8BFB0D7}"/>
              </a:ext>
            </a:extLst>
          </p:cNvPr>
          <p:cNvCxnSpPr>
            <a:stCxn id="16" idx="3"/>
            <a:endCxn id="12" idx="1"/>
          </p:cNvCxnSpPr>
          <p:nvPr/>
        </p:nvCxnSpPr>
        <p:spPr>
          <a:xfrm>
            <a:off x="2264754" y="2926619"/>
            <a:ext cx="3176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64C9845-7DD7-4619-8150-79A37F84D1E6}"/>
              </a:ext>
            </a:extLst>
          </p:cNvPr>
          <p:cNvCxnSpPr>
            <a:cxnSpLocks/>
            <a:stCxn id="12" idx="3"/>
            <a:endCxn id="20" idx="1"/>
          </p:cNvCxnSpPr>
          <p:nvPr/>
        </p:nvCxnSpPr>
        <p:spPr>
          <a:xfrm>
            <a:off x="4702543" y="2926619"/>
            <a:ext cx="312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DD14D425-C36E-42D1-A0D9-1DE0F6262C6E}"/>
              </a:ext>
            </a:extLst>
          </p:cNvPr>
          <p:cNvCxnSpPr>
            <a:cxnSpLocks/>
            <a:stCxn id="20" idx="3"/>
            <a:endCxn id="23" idx="1"/>
          </p:cNvCxnSpPr>
          <p:nvPr/>
        </p:nvCxnSpPr>
        <p:spPr>
          <a:xfrm>
            <a:off x="8979501" y="2926619"/>
            <a:ext cx="312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더하기 기호 30">
            <a:extLst>
              <a:ext uri="{FF2B5EF4-FFF2-40B4-BE49-F238E27FC236}">
                <a16:creationId xmlns:a16="http://schemas.microsoft.com/office/drawing/2014/main" id="{111A4BA3-4D57-48F7-BA43-114C6B8A7269}"/>
              </a:ext>
            </a:extLst>
          </p:cNvPr>
          <p:cNvSpPr/>
          <p:nvPr/>
        </p:nvSpPr>
        <p:spPr>
          <a:xfrm>
            <a:off x="5789420" y="3770639"/>
            <a:ext cx="438825" cy="37913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4" name="직선 화살표 연결선 33">
            <a:extLst>
              <a:ext uri="{FF2B5EF4-FFF2-40B4-BE49-F238E27FC236}">
                <a16:creationId xmlns:a16="http://schemas.microsoft.com/office/drawing/2014/main" id="{EB53CE4B-5E4D-4AE0-9F0E-8C00C0F5D8CB}"/>
              </a:ext>
            </a:extLst>
          </p:cNvPr>
          <p:cNvCxnSpPr>
            <a:cxnSpLocks/>
            <a:stCxn id="15" idx="3"/>
            <a:endCxn id="8" idx="1"/>
          </p:cNvCxnSpPr>
          <p:nvPr/>
        </p:nvCxnSpPr>
        <p:spPr>
          <a:xfrm flipV="1">
            <a:off x="2264754" y="3948730"/>
            <a:ext cx="1404524" cy="6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85D38128-CA58-4659-BD5F-3FCBDB80AD4D}"/>
              </a:ext>
            </a:extLst>
          </p:cNvPr>
          <p:cNvCxnSpPr>
            <a:cxnSpLocks/>
            <a:stCxn id="19" idx="3"/>
            <a:endCxn id="38" idx="1"/>
          </p:cNvCxnSpPr>
          <p:nvPr/>
        </p:nvCxnSpPr>
        <p:spPr>
          <a:xfrm>
            <a:off x="8348386" y="3954823"/>
            <a:ext cx="1578860" cy="5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순서도: 대체 처리 37">
            <a:extLst>
              <a:ext uri="{FF2B5EF4-FFF2-40B4-BE49-F238E27FC236}">
                <a16:creationId xmlns:a16="http://schemas.microsoft.com/office/drawing/2014/main" id="{4DAEA3E2-315C-4B26-AE86-1F4847D568F2}"/>
              </a:ext>
            </a:extLst>
          </p:cNvPr>
          <p:cNvSpPr/>
          <p:nvPr/>
        </p:nvSpPr>
        <p:spPr>
          <a:xfrm>
            <a:off x="9927246" y="3660947"/>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Accurate info </a:t>
            </a:r>
            <a:br>
              <a:rPr lang="en-US" altLang="ko-KR" dirty="0"/>
            </a:br>
            <a:r>
              <a:rPr lang="en-US" altLang="ko-KR" dirty="0"/>
              <a:t>even in building</a:t>
            </a:r>
            <a:endParaRPr lang="ko-KR" altLang="en-US" dirty="0"/>
          </a:p>
        </p:txBody>
      </p:sp>
      <p:cxnSp>
        <p:nvCxnSpPr>
          <p:cNvPr id="40" name="직선 화살표 연결선 39">
            <a:extLst>
              <a:ext uri="{FF2B5EF4-FFF2-40B4-BE49-F238E27FC236}">
                <a16:creationId xmlns:a16="http://schemas.microsoft.com/office/drawing/2014/main" id="{E56C7ADF-75FE-4FAB-A3FD-79B27268AB26}"/>
              </a:ext>
            </a:extLst>
          </p:cNvPr>
          <p:cNvCxnSpPr>
            <a:cxnSpLocks/>
            <a:stCxn id="14" idx="3"/>
            <a:endCxn id="18" idx="1"/>
          </p:cNvCxnSpPr>
          <p:nvPr/>
        </p:nvCxnSpPr>
        <p:spPr>
          <a:xfrm>
            <a:off x="2262662" y="4982281"/>
            <a:ext cx="2863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A30C55D0-A5F4-41F3-BC2F-5D7BC0C38671}"/>
              </a:ext>
            </a:extLst>
          </p:cNvPr>
          <p:cNvCxnSpPr>
            <a:stCxn id="18" idx="3"/>
            <a:endCxn id="22" idx="1"/>
          </p:cNvCxnSpPr>
          <p:nvPr/>
        </p:nvCxnSpPr>
        <p:spPr>
          <a:xfrm flipV="1">
            <a:off x="5331344" y="4982111"/>
            <a:ext cx="265102" cy="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순서도: 대체 처리 48">
            <a:extLst>
              <a:ext uri="{FF2B5EF4-FFF2-40B4-BE49-F238E27FC236}">
                <a16:creationId xmlns:a16="http://schemas.microsoft.com/office/drawing/2014/main" id="{16B62824-AFFD-4540-8348-9DD4D7D8B8F6}"/>
              </a:ext>
            </a:extLst>
          </p:cNvPr>
          <p:cNvSpPr/>
          <p:nvPr/>
        </p:nvSpPr>
        <p:spPr>
          <a:xfrm>
            <a:off x="9927246" y="4683194"/>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Converting to flash viewer</a:t>
            </a:r>
            <a:endParaRPr lang="ko-KR" altLang="en-US" dirty="0"/>
          </a:p>
        </p:txBody>
      </p:sp>
      <p:sp>
        <p:nvSpPr>
          <p:cNvPr id="50" name="순서도: 대체 처리 49">
            <a:extLst>
              <a:ext uri="{FF2B5EF4-FFF2-40B4-BE49-F238E27FC236}">
                <a16:creationId xmlns:a16="http://schemas.microsoft.com/office/drawing/2014/main" id="{DC61513F-A09E-4CAC-96C8-D79FAF61F3D3}"/>
              </a:ext>
            </a:extLst>
          </p:cNvPr>
          <p:cNvSpPr/>
          <p:nvPr/>
        </p:nvSpPr>
        <p:spPr>
          <a:xfrm>
            <a:off x="8010004" y="4683194"/>
            <a:ext cx="1640939"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Blur out </a:t>
            </a:r>
            <a:br>
              <a:rPr lang="en-US" altLang="ko-KR" dirty="0"/>
            </a:br>
            <a:r>
              <a:rPr lang="en-US" altLang="ko-KR" dirty="0"/>
              <a:t>sensitive info</a:t>
            </a:r>
            <a:endParaRPr lang="ko-KR" altLang="en-US" dirty="0"/>
          </a:p>
        </p:txBody>
      </p:sp>
      <p:sp>
        <p:nvSpPr>
          <p:cNvPr id="54" name="순서도: 대체 처리 53">
            <a:extLst>
              <a:ext uri="{FF2B5EF4-FFF2-40B4-BE49-F238E27FC236}">
                <a16:creationId xmlns:a16="http://schemas.microsoft.com/office/drawing/2014/main" id="{C96D062A-1EA0-4FB8-9A36-D3B336311F4E}"/>
              </a:ext>
            </a:extLst>
          </p:cNvPr>
          <p:cNvSpPr/>
          <p:nvPr/>
        </p:nvSpPr>
        <p:spPr>
          <a:xfrm>
            <a:off x="9927246" y="5716624"/>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Rendering in App</a:t>
            </a:r>
            <a:endParaRPr lang="ko-KR" altLang="en-US" dirty="0"/>
          </a:p>
        </p:txBody>
      </p:sp>
      <p:cxnSp>
        <p:nvCxnSpPr>
          <p:cNvPr id="57" name="직선 화살표 연결선 56">
            <a:extLst>
              <a:ext uri="{FF2B5EF4-FFF2-40B4-BE49-F238E27FC236}">
                <a16:creationId xmlns:a16="http://schemas.microsoft.com/office/drawing/2014/main" id="{AEB89D73-74FB-415F-A47D-A5E93AF7D237}"/>
              </a:ext>
            </a:extLst>
          </p:cNvPr>
          <p:cNvCxnSpPr>
            <a:cxnSpLocks/>
            <a:stCxn id="22" idx="3"/>
            <a:endCxn id="50" idx="1"/>
          </p:cNvCxnSpPr>
          <p:nvPr/>
        </p:nvCxnSpPr>
        <p:spPr>
          <a:xfrm>
            <a:off x="7716587" y="4982111"/>
            <a:ext cx="293417" cy="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190EA444-9AE8-4D2A-BCC0-4E34E5CDC3FB}"/>
              </a:ext>
            </a:extLst>
          </p:cNvPr>
          <p:cNvCxnSpPr>
            <a:cxnSpLocks/>
            <a:stCxn id="50" idx="3"/>
            <a:endCxn id="49" idx="1"/>
          </p:cNvCxnSpPr>
          <p:nvPr/>
        </p:nvCxnSpPr>
        <p:spPr>
          <a:xfrm>
            <a:off x="9650943" y="4982452"/>
            <a:ext cx="276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A65A79F8-0CB6-4022-9493-D82D0924255B}"/>
              </a:ext>
            </a:extLst>
          </p:cNvPr>
          <p:cNvCxnSpPr>
            <a:cxnSpLocks/>
            <a:stCxn id="13" idx="3"/>
            <a:endCxn id="17" idx="1"/>
          </p:cNvCxnSpPr>
          <p:nvPr/>
        </p:nvCxnSpPr>
        <p:spPr>
          <a:xfrm>
            <a:off x="2262662" y="6009739"/>
            <a:ext cx="1034389" cy="6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DA38A6A3-2EA5-4319-9EE6-C2C485C2D73E}"/>
              </a:ext>
            </a:extLst>
          </p:cNvPr>
          <p:cNvCxnSpPr>
            <a:cxnSpLocks/>
            <a:stCxn id="17" idx="3"/>
            <a:endCxn id="21" idx="1"/>
          </p:cNvCxnSpPr>
          <p:nvPr/>
        </p:nvCxnSpPr>
        <p:spPr>
          <a:xfrm>
            <a:off x="5621385" y="6015882"/>
            <a:ext cx="1156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B964C511-2740-4496-8E3B-04F38B955736}"/>
              </a:ext>
            </a:extLst>
          </p:cNvPr>
          <p:cNvCxnSpPr>
            <a:cxnSpLocks/>
            <a:stCxn id="21" idx="3"/>
            <a:endCxn id="54" idx="1"/>
          </p:cNvCxnSpPr>
          <p:nvPr/>
        </p:nvCxnSpPr>
        <p:spPr>
          <a:xfrm>
            <a:off x="8898426" y="6015882"/>
            <a:ext cx="10288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547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a:xfrm>
            <a:off x="838200" y="365125"/>
            <a:ext cx="10515600" cy="1325563"/>
          </a:xfrm>
        </p:spPr>
        <p:txBody>
          <a:bodyPr/>
          <a:lstStyle/>
          <a:p>
            <a:r>
              <a:rPr lang="en-US" altLang="ko-KR" dirty="0"/>
              <a:t>Methods To be used in Front-end</a:t>
            </a:r>
            <a:endParaRPr lang="ko-KR" altLang="en-US" dirty="0"/>
          </a:p>
        </p:txBody>
      </p:sp>
      <p:pic>
        <p:nvPicPr>
          <p:cNvPr id="4" name="Picture 12" descr="WHAT IS FLUTTER? / SETTING UP FLUTTER : 네이버 블로그">
            <a:extLst>
              <a:ext uri="{FF2B5EF4-FFF2-40B4-BE49-F238E27FC236}">
                <a16:creationId xmlns:a16="http://schemas.microsoft.com/office/drawing/2014/main" id="{9FCBA0E2-5FF3-4B8F-B297-82A5790C4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8862" y="2826607"/>
            <a:ext cx="3233507" cy="15346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EF38A2E-9CA4-4165-A479-0726C2599BA5}"/>
              </a:ext>
            </a:extLst>
          </p:cNvPr>
          <p:cNvSpPr txBox="1"/>
          <p:nvPr/>
        </p:nvSpPr>
        <p:spPr>
          <a:xfrm>
            <a:off x="8676879" y="4546622"/>
            <a:ext cx="2657475" cy="646331"/>
          </a:xfrm>
          <a:prstGeom prst="rect">
            <a:avLst/>
          </a:prstGeom>
          <a:noFill/>
        </p:spPr>
        <p:txBody>
          <a:bodyPr wrap="square" rtlCol="0">
            <a:spAutoFit/>
          </a:bodyPr>
          <a:lstStyle/>
          <a:p>
            <a:pPr algn="ctr"/>
            <a:r>
              <a:rPr lang="en-US" altLang="ko-KR" dirty="0"/>
              <a:t>To Deal with Cross-platform environment</a:t>
            </a:r>
            <a:endParaRPr lang="ko-KR" altLang="en-US" dirty="0"/>
          </a:p>
        </p:txBody>
      </p:sp>
      <p:pic>
        <p:nvPicPr>
          <p:cNvPr id="1026" name="Picture 2" descr="Adobe Photoshop Express Review | PCMag">
            <a:extLst>
              <a:ext uri="{FF2B5EF4-FFF2-40B4-BE49-F238E27FC236}">
                <a16:creationId xmlns:a16="http://schemas.microsoft.com/office/drawing/2014/main" id="{B339FCB4-2623-47F5-BBF7-E4243EEDEB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238" y="2706234"/>
            <a:ext cx="3156261" cy="17753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ple Pie">
            <a:extLst>
              <a:ext uri="{FF2B5EF4-FFF2-40B4-BE49-F238E27FC236}">
                <a16:creationId xmlns:a16="http://schemas.microsoft.com/office/drawing/2014/main" id="{BF3699E2-DA7A-42D7-97A8-5908E8B5D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3644" y="2819031"/>
            <a:ext cx="1584711" cy="15498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B30B407-BE78-48CD-9DE6-CB4AF81EAFC1}"/>
              </a:ext>
            </a:extLst>
          </p:cNvPr>
          <p:cNvSpPr txBox="1"/>
          <p:nvPr/>
        </p:nvSpPr>
        <p:spPr>
          <a:xfrm>
            <a:off x="908719" y="4578361"/>
            <a:ext cx="2781300" cy="646331"/>
          </a:xfrm>
          <a:prstGeom prst="rect">
            <a:avLst/>
          </a:prstGeom>
          <a:noFill/>
        </p:spPr>
        <p:txBody>
          <a:bodyPr wrap="square" rtlCol="0">
            <a:spAutoFit/>
          </a:bodyPr>
          <a:lstStyle/>
          <a:p>
            <a:pPr algn="ctr"/>
            <a:r>
              <a:rPr lang="en-US" altLang="ko-KR" dirty="0"/>
              <a:t>To design logo &amp; icons </a:t>
            </a:r>
            <a:br>
              <a:rPr lang="en-US" altLang="ko-KR" dirty="0"/>
            </a:br>
            <a:r>
              <a:rPr lang="en-US" altLang="ko-KR" dirty="0"/>
              <a:t>to be used in Map</a:t>
            </a:r>
            <a:endParaRPr lang="ko-KR" altLang="en-US" dirty="0"/>
          </a:p>
        </p:txBody>
      </p:sp>
      <p:sp>
        <p:nvSpPr>
          <p:cNvPr id="6" name="TextBox 5">
            <a:extLst>
              <a:ext uri="{FF2B5EF4-FFF2-40B4-BE49-F238E27FC236}">
                <a16:creationId xmlns:a16="http://schemas.microsoft.com/office/drawing/2014/main" id="{2B8149EC-1C71-4E4D-9C43-6B7CB1575528}"/>
              </a:ext>
            </a:extLst>
          </p:cNvPr>
          <p:cNvSpPr txBox="1"/>
          <p:nvPr/>
        </p:nvSpPr>
        <p:spPr>
          <a:xfrm>
            <a:off x="4792799" y="4546622"/>
            <a:ext cx="2781300" cy="646331"/>
          </a:xfrm>
          <a:prstGeom prst="rect">
            <a:avLst/>
          </a:prstGeom>
          <a:noFill/>
        </p:spPr>
        <p:txBody>
          <a:bodyPr wrap="square" rtlCol="0">
            <a:spAutoFit/>
          </a:bodyPr>
          <a:lstStyle/>
          <a:p>
            <a:pPr algn="ctr"/>
            <a:r>
              <a:rPr lang="en-US" altLang="ko-KR" dirty="0"/>
              <a:t>To design UI/UX and visualizing simpler map</a:t>
            </a:r>
            <a:endParaRPr lang="ko-KR" altLang="en-US" dirty="0"/>
          </a:p>
        </p:txBody>
      </p:sp>
    </p:spTree>
    <p:extLst>
      <p:ext uri="{BB962C8B-B14F-4D97-AF65-F5344CB8AC3E}">
        <p14:creationId xmlns:p14="http://schemas.microsoft.com/office/powerpoint/2010/main" val="4083894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a:xfrm>
            <a:off x="838200" y="365125"/>
            <a:ext cx="10515600" cy="1325563"/>
          </a:xfrm>
        </p:spPr>
        <p:txBody>
          <a:bodyPr>
            <a:normAutofit/>
          </a:bodyPr>
          <a:lstStyle/>
          <a:p>
            <a:r>
              <a:rPr lang="en-US" altLang="ko-KR" dirty="0"/>
              <a:t>Methods To be used in Back-end </a:t>
            </a:r>
            <a:r>
              <a:rPr lang="en-US" altLang="ko-KR" sz="2000" dirty="0"/>
              <a:t>(early stage)</a:t>
            </a:r>
            <a:endParaRPr lang="ko-KR" altLang="en-US" dirty="0"/>
          </a:p>
        </p:txBody>
      </p:sp>
      <p:pic>
        <p:nvPicPr>
          <p:cNvPr id="1026" name="Picture 2" descr="Firebase - Realtime Database | H-web Blog">
            <a:extLst>
              <a:ext uri="{FF2B5EF4-FFF2-40B4-BE49-F238E27FC236}">
                <a16:creationId xmlns:a16="http://schemas.microsoft.com/office/drawing/2014/main" id="{997449CB-A257-47B5-B229-B57F4A795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9112" y="2162068"/>
            <a:ext cx="3533775" cy="1811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olecular Neuroimaging Github account – Molecular Neuroimaging">
            <a:extLst>
              <a:ext uri="{FF2B5EF4-FFF2-40B4-BE49-F238E27FC236}">
                <a16:creationId xmlns:a16="http://schemas.microsoft.com/office/drawing/2014/main" id="{86359575-11F7-43F2-84DE-3AB0CA5605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7133" y="2404816"/>
            <a:ext cx="146763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Jenkins] Jenkins &amp; Tomcat &amp; Github 자동배포 (2)">
            <a:extLst>
              <a:ext uri="{FF2B5EF4-FFF2-40B4-BE49-F238E27FC236}">
                <a16:creationId xmlns:a16="http://schemas.microsoft.com/office/drawing/2014/main" id="{334FC3EB-0137-4419-9A79-93643F4BE4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4159" y="1964821"/>
            <a:ext cx="2205555" cy="22055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187FFA-06F2-4349-A850-76FA1843A6F3}"/>
              </a:ext>
            </a:extLst>
          </p:cNvPr>
          <p:cNvSpPr txBox="1"/>
          <p:nvPr/>
        </p:nvSpPr>
        <p:spPr>
          <a:xfrm>
            <a:off x="1089842" y="4268708"/>
            <a:ext cx="2386012" cy="1200329"/>
          </a:xfrm>
          <a:prstGeom prst="rect">
            <a:avLst/>
          </a:prstGeom>
          <a:noFill/>
        </p:spPr>
        <p:txBody>
          <a:bodyPr wrap="square" rtlCol="0">
            <a:spAutoFit/>
          </a:bodyPr>
          <a:lstStyle/>
          <a:p>
            <a:pPr algn="ctr"/>
            <a:r>
              <a:rPr lang="en-US" altLang="ko-KR" dirty="0"/>
              <a:t>As Seamless Collaboration and Version Control System</a:t>
            </a:r>
            <a:endParaRPr lang="ko-KR" altLang="en-US" dirty="0"/>
          </a:p>
        </p:txBody>
      </p:sp>
      <p:sp>
        <p:nvSpPr>
          <p:cNvPr id="4" name="TextBox 3">
            <a:extLst>
              <a:ext uri="{FF2B5EF4-FFF2-40B4-BE49-F238E27FC236}">
                <a16:creationId xmlns:a16="http://schemas.microsoft.com/office/drawing/2014/main" id="{D2772927-4CB8-4FF5-9624-A48A529B5A44}"/>
              </a:ext>
            </a:extLst>
          </p:cNvPr>
          <p:cNvSpPr txBox="1"/>
          <p:nvPr/>
        </p:nvSpPr>
        <p:spPr>
          <a:xfrm>
            <a:off x="4742010" y="4407207"/>
            <a:ext cx="2771775" cy="923330"/>
          </a:xfrm>
          <a:prstGeom prst="rect">
            <a:avLst/>
          </a:prstGeom>
          <a:noFill/>
        </p:spPr>
        <p:txBody>
          <a:bodyPr wrap="square" rtlCol="0">
            <a:spAutoFit/>
          </a:bodyPr>
          <a:lstStyle/>
          <a:p>
            <a:pPr algn="ctr"/>
            <a:r>
              <a:rPr lang="en-US" altLang="ko-KR" dirty="0"/>
              <a:t>As Backend (Server, DB) for speedy set-up at early stage</a:t>
            </a:r>
            <a:endParaRPr lang="ko-KR" altLang="en-US" dirty="0"/>
          </a:p>
        </p:txBody>
      </p:sp>
      <p:sp>
        <p:nvSpPr>
          <p:cNvPr id="5" name="TextBox 4">
            <a:extLst>
              <a:ext uri="{FF2B5EF4-FFF2-40B4-BE49-F238E27FC236}">
                <a16:creationId xmlns:a16="http://schemas.microsoft.com/office/drawing/2014/main" id="{EDE4D4E2-C0E5-4112-B172-A918F3834378}"/>
              </a:ext>
            </a:extLst>
          </p:cNvPr>
          <p:cNvSpPr txBox="1"/>
          <p:nvPr/>
        </p:nvSpPr>
        <p:spPr>
          <a:xfrm>
            <a:off x="8779941" y="4684206"/>
            <a:ext cx="2019070" cy="369332"/>
          </a:xfrm>
          <a:prstGeom prst="rect">
            <a:avLst/>
          </a:prstGeom>
          <a:noFill/>
        </p:spPr>
        <p:txBody>
          <a:bodyPr wrap="square" rtlCol="0">
            <a:spAutoFit/>
          </a:bodyPr>
          <a:lstStyle/>
          <a:p>
            <a:pPr algn="ctr"/>
            <a:r>
              <a:rPr lang="en-US" altLang="ko-KR" dirty="0"/>
              <a:t>As CI/CD Tool</a:t>
            </a:r>
            <a:endParaRPr lang="ko-KR" altLang="en-US" dirty="0"/>
          </a:p>
        </p:txBody>
      </p:sp>
    </p:spTree>
    <p:extLst>
      <p:ext uri="{BB962C8B-B14F-4D97-AF65-F5344CB8AC3E}">
        <p14:creationId xmlns:p14="http://schemas.microsoft.com/office/powerpoint/2010/main" val="510731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a:xfrm>
            <a:off x="838200" y="365125"/>
            <a:ext cx="10515600" cy="1325563"/>
          </a:xfrm>
        </p:spPr>
        <p:txBody>
          <a:bodyPr>
            <a:normAutofit/>
          </a:bodyPr>
          <a:lstStyle/>
          <a:p>
            <a:r>
              <a:rPr lang="en-US" altLang="ko-KR" dirty="0"/>
              <a:t>Methods To be used in Back-end</a:t>
            </a:r>
            <a:endParaRPr lang="ko-KR" altLang="en-US" dirty="0"/>
          </a:p>
        </p:txBody>
      </p:sp>
      <p:pic>
        <p:nvPicPr>
          <p:cNvPr id="8" name="Picture 2" descr="Molecular Neuroimaging Github account – Molecular Neuroimaging">
            <a:extLst>
              <a:ext uri="{FF2B5EF4-FFF2-40B4-BE49-F238E27FC236}">
                <a16:creationId xmlns:a16="http://schemas.microsoft.com/office/drawing/2014/main" id="{86359575-11F7-43F2-84DE-3AB0CA560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7089" y="1838134"/>
            <a:ext cx="146763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초보를 위한 도커 안내서 - 도커란 무엇인가?">
            <a:extLst>
              <a:ext uri="{FF2B5EF4-FFF2-40B4-BE49-F238E27FC236}">
                <a16:creationId xmlns:a16="http://schemas.microsoft.com/office/drawing/2014/main" id="{81AD416C-4C02-47E6-B793-0569B4F8A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8227" y="1838134"/>
            <a:ext cx="1650998" cy="14730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ECS] 도커를 통해 ECS EC2에 배포하기">
            <a:extLst>
              <a:ext uri="{FF2B5EF4-FFF2-40B4-BE49-F238E27FC236}">
                <a16:creationId xmlns:a16="http://schemas.microsoft.com/office/drawing/2014/main" id="{34C433E0-3D64-4437-AC66-1E32F74B4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634" y="4257141"/>
            <a:ext cx="2240973" cy="22409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Amazon EC2에 웹 사이트 호스팅하기 - instance 생성 및 설정">
            <a:extLst>
              <a:ext uri="{FF2B5EF4-FFF2-40B4-BE49-F238E27FC236}">
                <a16:creationId xmlns:a16="http://schemas.microsoft.com/office/drawing/2014/main" id="{AA5A1F60-EB2A-4574-8A94-F75C96E9CAC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74" t="8048" r="24223" b="6532"/>
          <a:stretch/>
        </p:blipFill>
        <p:spPr bwMode="auto">
          <a:xfrm>
            <a:off x="1551365" y="4441961"/>
            <a:ext cx="1748894" cy="18713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Setup Jenkins with Amazon Elastic Container Registry | by FoxuTech | Medium">
            <a:extLst>
              <a:ext uri="{FF2B5EF4-FFF2-40B4-BE49-F238E27FC236}">
                <a16:creationId xmlns:a16="http://schemas.microsoft.com/office/drawing/2014/main" id="{2DBDEB61-28A8-4AB3-BA5C-09B4CC0F61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3505" y="4327947"/>
            <a:ext cx="3825015" cy="209936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88AA79C-78E0-4B99-8B88-06CB76B4D457}"/>
              </a:ext>
            </a:extLst>
          </p:cNvPr>
          <p:cNvSpPr txBox="1"/>
          <p:nvPr/>
        </p:nvSpPr>
        <p:spPr>
          <a:xfrm>
            <a:off x="1926082" y="3588141"/>
            <a:ext cx="3069645" cy="646331"/>
          </a:xfrm>
          <a:prstGeom prst="rect">
            <a:avLst/>
          </a:prstGeom>
          <a:noFill/>
        </p:spPr>
        <p:txBody>
          <a:bodyPr wrap="square" rtlCol="0">
            <a:spAutoFit/>
          </a:bodyPr>
          <a:lstStyle/>
          <a:p>
            <a:pPr algn="ctr"/>
            <a:r>
              <a:rPr lang="en-US" altLang="ko-KR" dirty="0"/>
              <a:t>As Seamless Collaboration and Version Control System</a:t>
            </a:r>
            <a:endParaRPr lang="ko-KR" altLang="en-US" dirty="0"/>
          </a:p>
        </p:txBody>
      </p:sp>
      <p:sp>
        <p:nvSpPr>
          <p:cNvPr id="2" name="TextBox 1">
            <a:extLst>
              <a:ext uri="{FF2B5EF4-FFF2-40B4-BE49-F238E27FC236}">
                <a16:creationId xmlns:a16="http://schemas.microsoft.com/office/drawing/2014/main" id="{93FEBAFB-AA1F-43AF-9770-4F0CF92F977A}"/>
              </a:ext>
            </a:extLst>
          </p:cNvPr>
          <p:cNvSpPr txBox="1"/>
          <p:nvPr/>
        </p:nvSpPr>
        <p:spPr>
          <a:xfrm>
            <a:off x="3124200" y="6300957"/>
            <a:ext cx="5943600" cy="369332"/>
          </a:xfrm>
          <a:prstGeom prst="rect">
            <a:avLst/>
          </a:prstGeom>
          <a:noFill/>
        </p:spPr>
        <p:txBody>
          <a:bodyPr wrap="square" rtlCol="0">
            <a:spAutoFit/>
          </a:bodyPr>
          <a:lstStyle/>
          <a:p>
            <a:pPr algn="ctr"/>
            <a:r>
              <a:rPr lang="en-US" altLang="ko-KR" dirty="0"/>
              <a:t>For Cloud environment  and Version Control &amp; CI/CD</a:t>
            </a:r>
            <a:endParaRPr lang="ko-KR" altLang="en-US" dirty="0"/>
          </a:p>
        </p:txBody>
      </p:sp>
      <p:sp>
        <p:nvSpPr>
          <p:cNvPr id="5" name="TextBox 4">
            <a:extLst>
              <a:ext uri="{FF2B5EF4-FFF2-40B4-BE49-F238E27FC236}">
                <a16:creationId xmlns:a16="http://schemas.microsoft.com/office/drawing/2014/main" id="{75267102-8869-4813-8CF8-FA75D0FF436A}"/>
              </a:ext>
            </a:extLst>
          </p:cNvPr>
          <p:cNvSpPr txBox="1"/>
          <p:nvPr/>
        </p:nvSpPr>
        <p:spPr>
          <a:xfrm>
            <a:off x="6480813" y="3588142"/>
            <a:ext cx="3443288" cy="646331"/>
          </a:xfrm>
          <a:prstGeom prst="rect">
            <a:avLst/>
          </a:prstGeom>
          <a:noFill/>
        </p:spPr>
        <p:txBody>
          <a:bodyPr wrap="square" rtlCol="0">
            <a:spAutoFit/>
          </a:bodyPr>
          <a:lstStyle/>
          <a:p>
            <a:pPr algn="ctr"/>
            <a:r>
              <a:rPr lang="en-US" altLang="ko-KR" dirty="0"/>
              <a:t>For Micro-service architecture And easy to maintain</a:t>
            </a:r>
            <a:endParaRPr lang="ko-KR" altLang="en-US" dirty="0"/>
          </a:p>
        </p:txBody>
      </p:sp>
    </p:spTree>
    <p:extLst>
      <p:ext uri="{BB962C8B-B14F-4D97-AF65-F5344CB8AC3E}">
        <p14:creationId xmlns:p14="http://schemas.microsoft.com/office/powerpoint/2010/main" val="1556943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4129517D-AE40-4C3E-9741-E914C9D25EAA}"/>
              </a:ext>
            </a:extLst>
          </p:cNvPr>
          <p:cNvSpPr>
            <a:spLocks noGrp="1"/>
          </p:cNvSpPr>
          <p:nvPr>
            <p:ph type="title"/>
          </p:nvPr>
        </p:nvSpPr>
        <p:spPr>
          <a:xfrm>
            <a:off x="2843784" y="1572768"/>
            <a:ext cx="6501384" cy="1856232"/>
          </a:xfrm>
        </p:spPr>
        <p:txBody>
          <a:bodyPr>
            <a:normAutofit/>
          </a:bodyPr>
          <a:lstStyle/>
          <a:p>
            <a:r>
              <a:rPr lang="en-US" altLang="ko-KR" sz="3200" dirty="0"/>
              <a:t>PART 3</a:t>
            </a:r>
            <a:endParaRPr lang="ko-KR" altLang="en-US" sz="3200" dirty="0"/>
          </a:p>
        </p:txBody>
      </p:sp>
      <p:sp>
        <p:nvSpPr>
          <p:cNvPr id="5" name="직사각형 4">
            <a:extLst>
              <a:ext uri="{FF2B5EF4-FFF2-40B4-BE49-F238E27FC236}">
                <a16:creationId xmlns:a16="http://schemas.microsoft.com/office/drawing/2014/main" id="{64A96073-8309-46CB-B9C8-A3195F5885BA}"/>
              </a:ext>
            </a:extLst>
          </p:cNvPr>
          <p:cNvSpPr/>
          <p:nvPr/>
        </p:nvSpPr>
        <p:spPr>
          <a:xfrm>
            <a:off x="3468524" y="2967335"/>
            <a:ext cx="5254965" cy="923330"/>
          </a:xfrm>
          <a:prstGeom prst="rect">
            <a:avLst/>
          </a:prstGeom>
          <a:noFill/>
        </p:spPr>
        <p:txBody>
          <a:bodyPr wrap="none" lIns="91440" tIns="45720" rIns="91440" bIns="45720">
            <a:spAutoFit/>
          </a:bodyPr>
          <a:lstStyle/>
          <a:p>
            <a:pPr algn="ctr"/>
            <a:r>
              <a:rPr lang="en-US" altLang="ko-KR" sz="5400" b="1" cap="none" spc="0">
                <a:ln w="6600">
                  <a:solidFill>
                    <a:schemeClr val="accent2"/>
                  </a:solidFill>
                  <a:prstDash val="solid"/>
                </a:ln>
                <a:solidFill>
                  <a:srgbClr val="FFFFFF"/>
                </a:solidFill>
                <a:effectLst>
                  <a:outerShdw dist="38100" dir="2700000" algn="tl" rotWithShape="0">
                    <a:schemeClr val="accent2"/>
                  </a:outerShdw>
                </a:effectLst>
              </a:rPr>
              <a:t>Team &amp; Strategy</a:t>
            </a:r>
            <a:endParaRPr lang="en-US" altLang="ko-KR"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079575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p:txBody>
          <a:bodyPr/>
          <a:lstStyle/>
          <a:p>
            <a:r>
              <a:rPr lang="en-US" altLang="ko-KR" dirty="0"/>
              <a:t>Team &amp; Strategy</a:t>
            </a:r>
            <a:endParaRPr lang="ko-KR" altLang="en-US" dirty="0"/>
          </a:p>
        </p:txBody>
      </p:sp>
      <p:sp>
        <p:nvSpPr>
          <p:cNvPr id="9" name="말풍선: 모서리가 둥근 사각형 8">
            <a:extLst>
              <a:ext uri="{FF2B5EF4-FFF2-40B4-BE49-F238E27FC236}">
                <a16:creationId xmlns:a16="http://schemas.microsoft.com/office/drawing/2014/main" id="{7543FBBF-0464-4080-AE85-AC4BEB8ECF26}"/>
              </a:ext>
            </a:extLst>
          </p:cNvPr>
          <p:cNvSpPr/>
          <p:nvPr/>
        </p:nvSpPr>
        <p:spPr>
          <a:xfrm>
            <a:off x="414832" y="4480947"/>
            <a:ext cx="3423684" cy="1629294"/>
          </a:xfrm>
          <a:prstGeom prst="wedgeRoundRectCallout">
            <a:avLst>
              <a:gd name="adj1" fmla="val 77877"/>
              <a:gd name="adj2" fmla="val 790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신승환</a:t>
            </a:r>
            <a:endParaRPr lang="en-US" altLang="ko-KR" dirty="0">
              <a:solidFill>
                <a:schemeClr val="tx1"/>
              </a:solidFill>
            </a:endParaRPr>
          </a:p>
          <a:p>
            <a:pPr algn="ctr"/>
            <a:r>
              <a:rPr lang="en-US" altLang="ko-KR" dirty="0">
                <a:solidFill>
                  <a:schemeClr val="tx1"/>
                </a:solidFill>
              </a:rPr>
              <a:t>Implement Algorithms</a:t>
            </a:r>
          </a:p>
          <a:p>
            <a:pPr algn="ctr"/>
            <a:endParaRPr lang="en-US" altLang="ko-KR" dirty="0">
              <a:solidFill>
                <a:schemeClr val="tx1"/>
              </a:solidFill>
            </a:endParaRPr>
          </a:p>
          <a:p>
            <a:pPr algn="ctr"/>
            <a:r>
              <a:rPr lang="ko-KR" altLang="en-US" dirty="0">
                <a:solidFill>
                  <a:schemeClr val="tx1"/>
                </a:solidFill>
              </a:rPr>
              <a:t>천주형</a:t>
            </a:r>
            <a:endParaRPr lang="en-US" altLang="ko-KR" dirty="0">
              <a:solidFill>
                <a:schemeClr val="tx1"/>
              </a:solidFill>
            </a:endParaRPr>
          </a:p>
          <a:p>
            <a:pPr algn="ctr"/>
            <a:r>
              <a:rPr lang="en-US" altLang="ko-KR" dirty="0">
                <a:solidFill>
                  <a:schemeClr val="tx1"/>
                </a:solidFill>
              </a:rPr>
              <a:t>App Back-end Implementation</a:t>
            </a:r>
          </a:p>
        </p:txBody>
      </p:sp>
      <p:sp>
        <p:nvSpPr>
          <p:cNvPr id="10" name="말풍선: 모서리가 둥근 사각형 9">
            <a:extLst>
              <a:ext uri="{FF2B5EF4-FFF2-40B4-BE49-F238E27FC236}">
                <a16:creationId xmlns:a16="http://schemas.microsoft.com/office/drawing/2014/main" id="{92568A54-F777-40DF-9F1C-041D9BE7C9CA}"/>
              </a:ext>
            </a:extLst>
          </p:cNvPr>
          <p:cNvSpPr/>
          <p:nvPr/>
        </p:nvSpPr>
        <p:spPr>
          <a:xfrm>
            <a:off x="8689297" y="4480947"/>
            <a:ext cx="3175428" cy="1629294"/>
          </a:xfrm>
          <a:prstGeom prst="wedgeRoundRectCallout">
            <a:avLst>
              <a:gd name="adj1" fmla="val -81551"/>
              <a:gd name="adj2" fmla="val 600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solidFill>
                  <a:schemeClr val="tx1"/>
                </a:solidFill>
              </a:rPr>
              <a:t>황석진</a:t>
            </a:r>
            <a:endParaRPr lang="en-US" altLang="ko-KR" dirty="0">
              <a:solidFill>
                <a:schemeClr val="tx1"/>
              </a:solidFill>
            </a:endParaRPr>
          </a:p>
          <a:p>
            <a:pPr algn="ctr"/>
            <a:r>
              <a:rPr lang="en-US" altLang="ko-KR" dirty="0">
                <a:solidFill>
                  <a:schemeClr val="tx1"/>
                </a:solidFill>
              </a:rPr>
              <a:t>Team Leader/Implement DB</a:t>
            </a:r>
          </a:p>
          <a:p>
            <a:pPr algn="ctr"/>
            <a:endParaRPr lang="en-US" altLang="ko-KR" dirty="0">
              <a:solidFill>
                <a:schemeClr val="tx1"/>
              </a:solidFill>
            </a:endParaRPr>
          </a:p>
          <a:p>
            <a:pPr algn="ctr"/>
            <a:r>
              <a:rPr lang="ko-KR" altLang="en-US" dirty="0">
                <a:solidFill>
                  <a:schemeClr val="tx1"/>
                </a:solidFill>
              </a:rPr>
              <a:t>김승호</a:t>
            </a:r>
            <a:endParaRPr lang="en-US" altLang="ko-KR" dirty="0">
              <a:solidFill>
                <a:schemeClr val="tx1"/>
              </a:solidFill>
            </a:endParaRPr>
          </a:p>
          <a:p>
            <a:pPr algn="ctr"/>
            <a:r>
              <a:rPr lang="en-US" altLang="ko-KR" dirty="0">
                <a:solidFill>
                  <a:schemeClr val="tx1"/>
                </a:solidFill>
              </a:rPr>
              <a:t>Collect &amp; Preprocess Data</a:t>
            </a:r>
            <a:endParaRPr lang="ko-KR" altLang="en-US" dirty="0">
              <a:solidFill>
                <a:schemeClr val="tx1"/>
              </a:solidFill>
            </a:endParaRPr>
          </a:p>
        </p:txBody>
      </p:sp>
      <p:sp>
        <p:nvSpPr>
          <p:cNvPr id="11" name="말풍선: 모서리가 둥근 사각형 10">
            <a:extLst>
              <a:ext uri="{FF2B5EF4-FFF2-40B4-BE49-F238E27FC236}">
                <a16:creationId xmlns:a16="http://schemas.microsoft.com/office/drawing/2014/main" id="{FC75D5F1-8AFA-4EDB-AFEE-F5CEE77BDE60}"/>
              </a:ext>
            </a:extLst>
          </p:cNvPr>
          <p:cNvSpPr/>
          <p:nvPr/>
        </p:nvSpPr>
        <p:spPr>
          <a:xfrm>
            <a:off x="4502445" y="2138283"/>
            <a:ext cx="3187110" cy="1629294"/>
          </a:xfrm>
          <a:prstGeom prst="wedgeRoundRectCallout">
            <a:avLst>
              <a:gd name="adj1" fmla="val -2104"/>
              <a:gd name="adj2" fmla="val 7434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김규용</a:t>
            </a:r>
            <a:endParaRPr lang="en-US" altLang="ko-KR" dirty="0">
              <a:solidFill>
                <a:schemeClr val="tx1"/>
              </a:solidFill>
            </a:endParaRPr>
          </a:p>
          <a:p>
            <a:pPr algn="ctr"/>
            <a:r>
              <a:rPr lang="en-US" altLang="ko-KR" dirty="0">
                <a:solidFill>
                  <a:schemeClr val="tx1"/>
                </a:solidFill>
              </a:rPr>
              <a:t>App Design</a:t>
            </a:r>
          </a:p>
          <a:p>
            <a:pPr algn="ctr"/>
            <a:endParaRPr lang="en-US" altLang="ko-KR" dirty="0">
              <a:solidFill>
                <a:schemeClr val="tx1"/>
              </a:solidFill>
            </a:endParaRPr>
          </a:p>
          <a:p>
            <a:pPr algn="ctr"/>
            <a:r>
              <a:rPr lang="ko-KR" altLang="en-US" dirty="0" err="1">
                <a:solidFill>
                  <a:schemeClr val="tx1"/>
                </a:solidFill>
              </a:rPr>
              <a:t>한지명</a:t>
            </a:r>
            <a:endParaRPr lang="en-US" altLang="ko-KR" dirty="0">
              <a:solidFill>
                <a:schemeClr val="tx1"/>
              </a:solidFill>
            </a:endParaRPr>
          </a:p>
          <a:p>
            <a:pPr algn="ctr"/>
            <a:r>
              <a:rPr lang="en-US" altLang="ko-KR" dirty="0">
                <a:solidFill>
                  <a:schemeClr val="tx1"/>
                </a:solidFill>
              </a:rPr>
              <a:t>App</a:t>
            </a:r>
            <a:r>
              <a:rPr lang="ko-KR" altLang="en-US" dirty="0">
                <a:solidFill>
                  <a:schemeClr val="tx1"/>
                </a:solidFill>
              </a:rPr>
              <a:t> </a:t>
            </a:r>
            <a:r>
              <a:rPr lang="en-US" altLang="ko-KR" dirty="0">
                <a:solidFill>
                  <a:schemeClr val="tx1"/>
                </a:solidFill>
              </a:rPr>
              <a:t>Design</a:t>
            </a:r>
            <a:r>
              <a:rPr lang="ko-KR" altLang="en-US" dirty="0">
                <a:solidFill>
                  <a:schemeClr val="tx1"/>
                </a:solidFill>
              </a:rPr>
              <a:t> </a:t>
            </a:r>
            <a:r>
              <a:rPr lang="en-US" altLang="ko-KR" dirty="0">
                <a:solidFill>
                  <a:schemeClr val="tx1"/>
                </a:solidFill>
              </a:rPr>
              <a:t>Implementation</a:t>
            </a:r>
            <a:endParaRPr lang="ko-KR" altLang="en-US" dirty="0">
              <a:solidFill>
                <a:schemeClr val="tx1"/>
              </a:solidFill>
            </a:endParaRPr>
          </a:p>
        </p:txBody>
      </p:sp>
      <p:sp>
        <p:nvSpPr>
          <p:cNvPr id="5" name="직사각형 4">
            <a:extLst>
              <a:ext uri="{FF2B5EF4-FFF2-40B4-BE49-F238E27FC236}">
                <a16:creationId xmlns:a16="http://schemas.microsoft.com/office/drawing/2014/main" id="{07A65A68-0089-46A7-B598-D953DDFDCF6E}"/>
              </a:ext>
            </a:extLst>
          </p:cNvPr>
          <p:cNvSpPr/>
          <p:nvPr/>
        </p:nvSpPr>
        <p:spPr>
          <a:xfrm>
            <a:off x="4844624" y="4364030"/>
            <a:ext cx="2926122" cy="1754326"/>
          </a:xfrm>
          <a:prstGeom prst="rect">
            <a:avLst/>
          </a:prstGeom>
          <a:noFill/>
        </p:spPr>
        <p:txBody>
          <a:bodyPr wrap="none" lIns="91440" tIns="45720" rIns="91440" bIns="45720">
            <a:spAutoFit/>
          </a:bodyPr>
          <a:lstStyle/>
          <a:p>
            <a:pPr algn="ctr"/>
            <a:r>
              <a:rPr lang="en-US" altLang="ko-KR"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Waterfall</a:t>
            </a:r>
          </a:p>
          <a:p>
            <a:pPr algn="ctr"/>
            <a:r>
              <a:rPr lang="en-US" altLang="ko-KR" sz="5400" b="1" spc="50" dirty="0">
                <a:ln w="9525" cmpd="sng">
                  <a:solidFill>
                    <a:schemeClr val="accent1"/>
                  </a:solidFill>
                  <a:prstDash val="solid"/>
                </a:ln>
                <a:solidFill>
                  <a:srgbClr val="70AD47">
                    <a:tint val="1000"/>
                  </a:srgbClr>
                </a:solidFill>
                <a:effectLst>
                  <a:glow rad="38100">
                    <a:schemeClr val="accent1">
                      <a:alpha val="40000"/>
                    </a:schemeClr>
                  </a:glow>
                </a:effectLst>
              </a:rPr>
              <a:t>Model</a:t>
            </a:r>
            <a:endParaRPr lang="en-US" altLang="ko-KR"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3" name="직사각형 12">
            <a:extLst>
              <a:ext uri="{FF2B5EF4-FFF2-40B4-BE49-F238E27FC236}">
                <a16:creationId xmlns:a16="http://schemas.microsoft.com/office/drawing/2014/main" id="{D452D0C2-5285-4DE3-BEAF-819E3C1C20F6}"/>
              </a:ext>
            </a:extLst>
          </p:cNvPr>
          <p:cNvSpPr/>
          <p:nvPr/>
        </p:nvSpPr>
        <p:spPr>
          <a:xfrm>
            <a:off x="4603444" y="1641222"/>
            <a:ext cx="2985113" cy="400110"/>
          </a:xfrm>
          <a:prstGeom prst="rect">
            <a:avLst/>
          </a:prstGeom>
          <a:noFill/>
        </p:spPr>
        <p:txBody>
          <a:bodyPr wrap="none" lIns="91440" tIns="45720" rIns="91440" bIns="45720">
            <a:spAutoFit/>
          </a:bodyPr>
          <a:lstStyle/>
          <a:p>
            <a:pPr algn="ctr"/>
            <a:r>
              <a:rPr lang="en-US" altLang="ko-KR" sz="2000" dirty="0">
                <a:ln w="0"/>
                <a:solidFill>
                  <a:schemeClr val="accent1"/>
                </a:solidFill>
                <a:effectLst>
                  <a:outerShdw blurRad="38100" dist="25400" dir="5400000" algn="ctr" rotWithShape="0">
                    <a:srgbClr val="6E747A">
                      <a:alpha val="43000"/>
                    </a:srgbClr>
                  </a:outerShdw>
                </a:effectLst>
              </a:rPr>
              <a:t>UI/UX + Front-end Team</a:t>
            </a:r>
            <a:endParaRPr lang="en-US" altLang="ko-KR" sz="2000" b="0" cap="none" spc="0" dirty="0">
              <a:ln w="0"/>
              <a:solidFill>
                <a:schemeClr val="accent1"/>
              </a:solidFill>
              <a:effectLst>
                <a:outerShdw blurRad="38100" dist="25400" dir="5400000" algn="ctr" rotWithShape="0">
                  <a:srgbClr val="6E747A">
                    <a:alpha val="43000"/>
                  </a:srgbClr>
                </a:outerShdw>
              </a:effectLst>
            </a:endParaRPr>
          </a:p>
        </p:txBody>
      </p:sp>
      <p:sp>
        <p:nvSpPr>
          <p:cNvPr id="14" name="직사각형 13">
            <a:extLst>
              <a:ext uri="{FF2B5EF4-FFF2-40B4-BE49-F238E27FC236}">
                <a16:creationId xmlns:a16="http://schemas.microsoft.com/office/drawing/2014/main" id="{0659E308-50CC-42EA-94C9-B911CD69E147}"/>
              </a:ext>
            </a:extLst>
          </p:cNvPr>
          <p:cNvSpPr/>
          <p:nvPr/>
        </p:nvSpPr>
        <p:spPr>
          <a:xfrm>
            <a:off x="1161506" y="3895171"/>
            <a:ext cx="1930337" cy="400110"/>
          </a:xfrm>
          <a:prstGeom prst="rect">
            <a:avLst/>
          </a:prstGeom>
          <a:noFill/>
        </p:spPr>
        <p:txBody>
          <a:bodyPr wrap="none" lIns="91440" tIns="45720" rIns="91440" bIns="45720">
            <a:spAutoFit/>
          </a:bodyPr>
          <a:lstStyle/>
          <a:p>
            <a:pPr algn="ctr"/>
            <a:r>
              <a:rPr lang="en-US" altLang="ko-KR" sz="2000" dirty="0">
                <a:ln w="0"/>
                <a:solidFill>
                  <a:schemeClr val="accent1"/>
                </a:solidFill>
                <a:effectLst>
                  <a:outerShdw blurRad="38100" dist="25400" dir="5400000" algn="ctr" rotWithShape="0">
                    <a:srgbClr val="6E747A">
                      <a:alpha val="43000"/>
                    </a:srgbClr>
                  </a:outerShdw>
                </a:effectLst>
              </a:rPr>
              <a:t>Back-end Team</a:t>
            </a:r>
            <a:endParaRPr lang="en-US" altLang="ko-KR" sz="2000" b="0" cap="none" spc="0" dirty="0">
              <a:ln w="0"/>
              <a:solidFill>
                <a:schemeClr val="accent1"/>
              </a:solidFill>
              <a:effectLst>
                <a:outerShdw blurRad="38100" dist="25400" dir="5400000" algn="ctr" rotWithShape="0">
                  <a:srgbClr val="6E747A">
                    <a:alpha val="43000"/>
                  </a:srgbClr>
                </a:outerShdw>
              </a:effectLst>
            </a:endParaRPr>
          </a:p>
        </p:txBody>
      </p:sp>
      <p:sp>
        <p:nvSpPr>
          <p:cNvPr id="15" name="직사각형 14">
            <a:extLst>
              <a:ext uri="{FF2B5EF4-FFF2-40B4-BE49-F238E27FC236}">
                <a16:creationId xmlns:a16="http://schemas.microsoft.com/office/drawing/2014/main" id="{6A0FA898-43F2-4A62-9D70-E1E076B6E5BE}"/>
              </a:ext>
            </a:extLst>
          </p:cNvPr>
          <p:cNvSpPr/>
          <p:nvPr/>
        </p:nvSpPr>
        <p:spPr>
          <a:xfrm>
            <a:off x="9484326" y="3895171"/>
            <a:ext cx="1585370" cy="400110"/>
          </a:xfrm>
          <a:prstGeom prst="rect">
            <a:avLst/>
          </a:prstGeom>
          <a:noFill/>
        </p:spPr>
        <p:txBody>
          <a:bodyPr wrap="none" lIns="91440" tIns="45720" rIns="91440" bIns="45720">
            <a:spAutoFit/>
          </a:bodyPr>
          <a:lstStyle/>
          <a:p>
            <a:pPr algn="ctr"/>
            <a:r>
              <a:rPr lang="en-US" altLang="ko-KR" sz="2000" dirty="0">
                <a:ln w="0"/>
                <a:solidFill>
                  <a:schemeClr val="accent1"/>
                </a:solidFill>
                <a:effectLst>
                  <a:outerShdw blurRad="38100" dist="25400" dir="5400000" algn="ctr" rotWithShape="0">
                    <a:srgbClr val="6E747A">
                      <a:alpha val="43000"/>
                    </a:srgbClr>
                  </a:outerShdw>
                </a:effectLst>
              </a:rPr>
              <a:t>Server Team</a:t>
            </a:r>
            <a:endParaRPr lang="en-US" altLang="ko-KR" sz="2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20894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p:txBody>
          <a:bodyPr/>
          <a:lstStyle/>
          <a:p>
            <a:r>
              <a:rPr lang="en-US" altLang="ko-KR" dirty="0"/>
              <a:t>Team &amp; Strategy </a:t>
            </a:r>
            <a:r>
              <a:rPr lang="en-US" altLang="ko-KR" sz="3200" b="0" dirty="0"/>
              <a:t>– Schedule</a:t>
            </a:r>
            <a:endParaRPr lang="ko-KR" altLang="en-US" b="0" dirty="0"/>
          </a:p>
        </p:txBody>
      </p:sp>
      <p:graphicFrame>
        <p:nvGraphicFramePr>
          <p:cNvPr id="7" name="표 7">
            <a:extLst>
              <a:ext uri="{FF2B5EF4-FFF2-40B4-BE49-F238E27FC236}">
                <a16:creationId xmlns:a16="http://schemas.microsoft.com/office/drawing/2014/main" id="{B80C3303-6643-40BA-B6EB-ADFE77BD7A8C}"/>
              </a:ext>
            </a:extLst>
          </p:cNvPr>
          <p:cNvGraphicFramePr>
            <a:graphicFrameLocks noGrp="1"/>
          </p:cNvGraphicFramePr>
          <p:nvPr>
            <p:ph idx="1"/>
            <p:extLst>
              <p:ext uri="{D42A27DB-BD31-4B8C-83A1-F6EECF244321}">
                <p14:modId xmlns:p14="http://schemas.microsoft.com/office/powerpoint/2010/main" val="3612196459"/>
              </p:ext>
            </p:extLst>
          </p:nvPr>
        </p:nvGraphicFramePr>
        <p:xfrm>
          <a:off x="707716" y="1587335"/>
          <a:ext cx="10711649" cy="4423798"/>
        </p:xfrm>
        <a:graphic>
          <a:graphicData uri="http://schemas.openxmlformats.org/drawingml/2006/table">
            <a:tbl>
              <a:tblPr firstRow="1" bandRow="1">
                <a:tableStyleId>{5C22544A-7EE6-4342-B048-85BDC9FD1C3A}</a:tableStyleId>
              </a:tblPr>
              <a:tblGrid>
                <a:gridCol w="3827074">
                  <a:extLst>
                    <a:ext uri="{9D8B030D-6E8A-4147-A177-3AD203B41FA5}">
                      <a16:colId xmlns:a16="http://schemas.microsoft.com/office/drawing/2014/main" val="4013395097"/>
                    </a:ext>
                  </a:extLst>
                </a:gridCol>
                <a:gridCol w="1376915">
                  <a:extLst>
                    <a:ext uri="{9D8B030D-6E8A-4147-A177-3AD203B41FA5}">
                      <a16:colId xmlns:a16="http://schemas.microsoft.com/office/drawing/2014/main" val="3565969740"/>
                    </a:ext>
                  </a:extLst>
                </a:gridCol>
                <a:gridCol w="1376915">
                  <a:extLst>
                    <a:ext uri="{9D8B030D-6E8A-4147-A177-3AD203B41FA5}">
                      <a16:colId xmlns:a16="http://schemas.microsoft.com/office/drawing/2014/main" val="958841226"/>
                    </a:ext>
                  </a:extLst>
                </a:gridCol>
                <a:gridCol w="1376915">
                  <a:extLst>
                    <a:ext uri="{9D8B030D-6E8A-4147-A177-3AD203B41FA5}">
                      <a16:colId xmlns:a16="http://schemas.microsoft.com/office/drawing/2014/main" val="886997354"/>
                    </a:ext>
                  </a:extLst>
                </a:gridCol>
                <a:gridCol w="1376915">
                  <a:extLst>
                    <a:ext uri="{9D8B030D-6E8A-4147-A177-3AD203B41FA5}">
                      <a16:colId xmlns:a16="http://schemas.microsoft.com/office/drawing/2014/main" val="289483170"/>
                    </a:ext>
                  </a:extLst>
                </a:gridCol>
                <a:gridCol w="1376915">
                  <a:extLst>
                    <a:ext uri="{9D8B030D-6E8A-4147-A177-3AD203B41FA5}">
                      <a16:colId xmlns:a16="http://schemas.microsoft.com/office/drawing/2014/main" val="219788569"/>
                    </a:ext>
                  </a:extLst>
                </a:gridCol>
              </a:tblGrid>
              <a:tr h="577263">
                <a:tc>
                  <a:txBody>
                    <a:bodyPr/>
                    <a:lstStyle/>
                    <a:p>
                      <a:pPr algn="ctr" latinLnBrk="1"/>
                      <a:r>
                        <a:rPr lang="en-US" altLang="ko-KR" dirty="0"/>
                        <a:t>Contents</a:t>
                      </a:r>
                      <a:endParaRPr lang="ko-KR" altLang="en-US" dirty="0"/>
                    </a:p>
                  </a:txBody>
                  <a:tcPr anchor="ctr"/>
                </a:tc>
                <a:tc>
                  <a:txBody>
                    <a:bodyPr/>
                    <a:lstStyle/>
                    <a:p>
                      <a:pPr algn="ctr" latinLnBrk="1"/>
                      <a:r>
                        <a:rPr lang="en-US" altLang="ko-KR" dirty="0"/>
                        <a:t>4/5 ~ 4/25</a:t>
                      </a:r>
                      <a:endParaRPr lang="ko-KR" altLang="en-US" dirty="0"/>
                    </a:p>
                  </a:txBody>
                  <a:tcPr anchor="ctr"/>
                </a:tc>
                <a:tc>
                  <a:txBody>
                    <a:bodyPr/>
                    <a:lstStyle/>
                    <a:p>
                      <a:pPr algn="ctr" latinLnBrk="1"/>
                      <a:r>
                        <a:rPr lang="en-US" altLang="ko-KR" dirty="0"/>
                        <a:t>4/26~5/16</a:t>
                      </a:r>
                      <a:endParaRPr lang="ko-KR" altLang="en-US" dirty="0"/>
                    </a:p>
                  </a:txBody>
                  <a:tcPr anchor="ctr"/>
                </a:tc>
                <a:tc>
                  <a:txBody>
                    <a:bodyPr/>
                    <a:lstStyle/>
                    <a:p>
                      <a:pPr algn="ctr" latinLnBrk="1"/>
                      <a:r>
                        <a:rPr lang="en-US" altLang="ko-KR" dirty="0"/>
                        <a:t>5/17 ~ 5/30</a:t>
                      </a:r>
                      <a:endParaRPr lang="ko-KR" altLang="en-US" dirty="0"/>
                    </a:p>
                  </a:txBody>
                  <a:tcPr anchor="ctr"/>
                </a:tc>
                <a:tc>
                  <a:txBody>
                    <a:bodyPr/>
                    <a:lstStyle/>
                    <a:p>
                      <a:pPr algn="ctr" latinLnBrk="1"/>
                      <a:r>
                        <a:rPr lang="en-US" altLang="ko-KR" dirty="0"/>
                        <a:t>5/31 ~ 6/13</a:t>
                      </a:r>
                      <a:endParaRPr lang="ko-KR" altLang="en-US" dirty="0"/>
                    </a:p>
                  </a:txBody>
                  <a:tcPr anchor="ctr"/>
                </a:tc>
                <a:tc>
                  <a:txBody>
                    <a:bodyPr/>
                    <a:lstStyle/>
                    <a:p>
                      <a:pPr algn="ctr" latinLnBrk="1"/>
                      <a:r>
                        <a:rPr lang="en-US" altLang="ko-KR" dirty="0"/>
                        <a:t>6/14 ~ </a:t>
                      </a:r>
                      <a:endParaRPr lang="ko-KR" altLang="en-US" dirty="0"/>
                    </a:p>
                  </a:txBody>
                  <a:tcPr anchor="ctr"/>
                </a:tc>
                <a:extLst>
                  <a:ext uri="{0D108BD9-81ED-4DB2-BD59-A6C34878D82A}">
                    <a16:rowId xmlns:a16="http://schemas.microsoft.com/office/drawing/2014/main" val="2461258313"/>
                  </a:ext>
                </a:extLst>
              </a:tr>
              <a:tr h="548731">
                <a:tc>
                  <a:txBody>
                    <a:bodyPr/>
                    <a:lstStyle/>
                    <a:p>
                      <a:pPr algn="ctr" latinLnBrk="1"/>
                      <a:r>
                        <a:rPr lang="en-US" altLang="ko-KR" dirty="0"/>
                        <a:t>Requirement Specification</a:t>
                      </a:r>
                      <a:endParaRPr lang="ko-KR" altLang="en-US" dirty="0"/>
                    </a:p>
                  </a:txBody>
                  <a:tcPr anchor="ctr"/>
                </a:tc>
                <a:tc>
                  <a:txBody>
                    <a:bodyPr/>
                    <a:lstStyle/>
                    <a:p>
                      <a:pPr algn="ctr" latinLnBrk="1"/>
                      <a:endParaRPr lang="ko-KR" altLang="en-US" dirty="0"/>
                    </a:p>
                  </a:txBody>
                  <a:tcPr anchor="ctr">
                    <a:solidFill>
                      <a:srgbClr val="EADDDE"/>
                    </a:solidFill>
                  </a:tcP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a:p>
                  </a:txBody>
                  <a:tcPr anchor="ctr"/>
                </a:tc>
                <a:tc>
                  <a:txBody>
                    <a:bodyPr/>
                    <a:lstStyle/>
                    <a:p>
                      <a:pPr algn="ctr" latinLnBrk="1"/>
                      <a:endParaRPr lang="ko-KR" altLang="en-US"/>
                    </a:p>
                  </a:txBody>
                  <a:tcPr anchor="ctr"/>
                </a:tc>
                <a:extLst>
                  <a:ext uri="{0D108BD9-81ED-4DB2-BD59-A6C34878D82A}">
                    <a16:rowId xmlns:a16="http://schemas.microsoft.com/office/drawing/2014/main" val="1624731853"/>
                  </a:ext>
                </a:extLst>
              </a:tr>
              <a:tr h="548731">
                <a:tc>
                  <a:txBody>
                    <a:bodyPr/>
                    <a:lstStyle/>
                    <a:p>
                      <a:pPr algn="ctr" latinLnBrk="1"/>
                      <a:r>
                        <a:rPr lang="en-US" altLang="ko-KR" dirty="0"/>
                        <a:t>System &amp; Software Design</a:t>
                      </a:r>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solidFill>
                      <a:srgbClr val="F5EFEF"/>
                    </a:solidFill>
                  </a:tcPr>
                </a:tc>
                <a:tc>
                  <a:txBody>
                    <a:bodyPr/>
                    <a:lstStyle/>
                    <a:p>
                      <a:pPr algn="ctr" latinLnBrk="1"/>
                      <a:endParaRPr lang="ko-KR" altLang="en-US" dirty="0"/>
                    </a:p>
                  </a:txBody>
                  <a:tcPr anchor="ctr"/>
                </a:tc>
                <a:tc>
                  <a:txBody>
                    <a:bodyPr/>
                    <a:lstStyle/>
                    <a:p>
                      <a:pPr algn="ctr" latinLnBrk="1"/>
                      <a:endParaRPr lang="ko-KR" altLang="en-US"/>
                    </a:p>
                  </a:txBody>
                  <a:tcPr anchor="ctr"/>
                </a:tc>
                <a:tc>
                  <a:txBody>
                    <a:bodyPr/>
                    <a:lstStyle/>
                    <a:p>
                      <a:pPr algn="ctr" latinLnBrk="1"/>
                      <a:endParaRPr lang="ko-KR" altLang="en-US"/>
                    </a:p>
                  </a:txBody>
                  <a:tcPr anchor="ctr"/>
                </a:tc>
                <a:extLst>
                  <a:ext uri="{0D108BD9-81ED-4DB2-BD59-A6C34878D82A}">
                    <a16:rowId xmlns:a16="http://schemas.microsoft.com/office/drawing/2014/main" val="3709917705"/>
                  </a:ext>
                </a:extLst>
              </a:tr>
              <a:tr h="589532">
                <a:tc>
                  <a:txBody>
                    <a:bodyPr/>
                    <a:lstStyle/>
                    <a:p>
                      <a:pPr algn="ctr" latinLnBrk="1"/>
                      <a:r>
                        <a:rPr lang="en-US" altLang="ko-KR" dirty="0"/>
                        <a:t>System &amp; Software Implementation</a:t>
                      </a:r>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solidFill>
                      <a:srgbClr val="EADDDE"/>
                    </a:solidFill>
                  </a:tcP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885778179"/>
                  </a:ext>
                </a:extLst>
              </a:tr>
              <a:tr h="513348">
                <a:tc>
                  <a:txBody>
                    <a:bodyPr/>
                    <a:lstStyle/>
                    <a:p>
                      <a:pPr algn="ctr" latinLnBrk="1"/>
                      <a:r>
                        <a:rPr lang="en-US" altLang="ko-KR" dirty="0"/>
                        <a:t>Collect &amp; Preprocess Data</a:t>
                      </a:r>
                      <a:endParaRPr lang="ko-KR" altLang="en-US" dirty="0"/>
                    </a:p>
                  </a:txBody>
                  <a:tcPr anchor="ctr"/>
                </a:tc>
                <a:tc>
                  <a:txBody>
                    <a:bodyPr/>
                    <a:lstStyle/>
                    <a:p>
                      <a:pPr algn="ctr" latinLnBrk="1"/>
                      <a:endParaRPr lang="ko-KR" altLang="en-US" dirty="0"/>
                    </a:p>
                  </a:txBody>
                  <a:tcPr anchor="ctr">
                    <a:solidFill>
                      <a:srgbClr val="F5EFEF"/>
                    </a:solidFill>
                  </a:tcPr>
                </a:tc>
                <a:tc>
                  <a:txBody>
                    <a:bodyPr/>
                    <a:lstStyle/>
                    <a:p>
                      <a:pPr algn="ctr" latinLnBrk="1"/>
                      <a:endParaRPr lang="ko-KR" altLang="en-US" dirty="0"/>
                    </a:p>
                  </a:txBody>
                  <a:tcPr anchor="ctr">
                    <a:solidFill>
                      <a:srgbClr val="F5EFEF"/>
                    </a:solidFill>
                  </a:tcPr>
                </a:tc>
                <a:tc>
                  <a:txBody>
                    <a:bodyPr/>
                    <a:lstStyle/>
                    <a:p>
                      <a:pPr algn="ctr" latinLnBrk="1"/>
                      <a:endParaRPr lang="ko-KR" altLang="en-US" dirty="0"/>
                    </a:p>
                  </a:txBody>
                  <a:tcPr anchor="ctr">
                    <a:solidFill>
                      <a:srgbClr val="F5EFEF"/>
                    </a:solidFill>
                  </a:tcP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437613858"/>
                  </a:ext>
                </a:extLst>
              </a:tr>
              <a:tr h="548731">
                <a:tc>
                  <a:txBody>
                    <a:bodyPr/>
                    <a:lstStyle/>
                    <a:p>
                      <a:pPr algn="ctr" latinLnBrk="1"/>
                      <a:r>
                        <a:rPr lang="en-US" altLang="ko-KR" dirty="0"/>
                        <a:t>Test planning</a:t>
                      </a:r>
                      <a:endParaRPr lang="ko-KR" altLang="en-US" dirty="0"/>
                    </a:p>
                  </a:txBody>
                  <a:tcPr anchor="ctr"/>
                </a:tc>
                <a:tc>
                  <a:txBody>
                    <a:bodyPr/>
                    <a:lstStyle/>
                    <a:p>
                      <a:pPr algn="ctr" latinLnBrk="1"/>
                      <a:endParaRPr lang="ko-KR" altLang="en-US" dirty="0"/>
                    </a:p>
                  </a:txBody>
                  <a:tcPr anchor="ctr">
                    <a:solidFill>
                      <a:srgbClr val="EADDDE"/>
                    </a:solidFill>
                  </a:tcPr>
                </a:tc>
                <a:tc>
                  <a:txBody>
                    <a:bodyPr/>
                    <a:lstStyle/>
                    <a:p>
                      <a:pPr algn="ctr" latinLnBrk="1"/>
                      <a:endParaRPr lang="ko-KR" altLang="en-US" dirty="0"/>
                    </a:p>
                  </a:txBody>
                  <a:tcPr anchor="ctr">
                    <a:solidFill>
                      <a:srgbClr val="EADDDE"/>
                    </a:solidFill>
                  </a:tcPr>
                </a:tc>
                <a:tc>
                  <a:txBody>
                    <a:bodyPr/>
                    <a:lstStyle/>
                    <a:p>
                      <a:pPr algn="ctr" latinLnBrk="1"/>
                      <a:endParaRPr lang="ko-KR" altLang="en-US" dirty="0"/>
                    </a:p>
                  </a:txBody>
                  <a:tcPr anchor="ctr">
                    <a:solidFill>
                      <a:srgbClr val="EADDDE"/>
                    </a:solidFill>
                  </a:tcPr>
                </a:tc>
                <a:tc>
                  <a:txBody>
                    <a:bodyPr/>
                    <a:lstStyle/>
                    <a:p>
                      <a:pPr algn="ctr" latinLnBrk="1"/>
                      <a:endParaRPr lang="ko-KR" altLang="en-US" dirty="0"/>
                    </a:p>
                  </a:txBody>
                  <a:tcPr anchor="ctr"/>
                </a:tc>
                <a:tc>
                  <a:txBody>
                    <a:bodyPr/>
                    <a:lstStyle/>
                    <a:p>
                      <a:pPr algn="ctr" latinLnBrk="1"/>
                      <a:endParaRPr lang="ko-KR" altLang="en-US" dirty="0"/>
                    </a:p>
                  </a:txBody>
                  <a:tcPr anchor="ctr"/>
                </a:tc>
                <a:extLst>
                  <a:ext uri="{0D108BD9-81ED-4DB2-BD59-A6C34878D82A}">
                    <a16:rowId xmlns:a16="http://schemas.microsoft.com/office/drawing/2014/main" val="3768163880"/>
                  </a:ext>
                </a:extLst>
              </a:tr>
              <a:tr h="548731">
                <a:tc>
                  <a:txBody>
                    <a:bodyPr/>
                    <a:lstStyle/>
                    <a:p>
                      <a:pPr algn="ctr" latinLnBrk="1"/>
                      <a:r>
                        <a:rPr lang="en-US" altLang="ko-KR" dirty="0"/>
                        <a:t>Testing (Validation &amp; Verification)</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solidFill>
                      <a:srgbClr val="F5EFEF"/>
                    </a:solidFill>
                  </a:tcPr>
                </a:tc>
                <a:tc>
                  <a:txBody>
                    <a:bodyPr/>
                    <a:lstStyle/>
                    <a:p>
                      <a:pPr algn="ctr" latinLnBrk="1"/>
                      <a:endParaRPr lang="ko-KR" altLang="en-US" dirty="0"/>
                    </a:p>
                  </a:txBody>
                  <a:tcPr anchor="ctr"/>
                </a:tc>
                <a:extLst>
                  <a:ext uri="{0D108BD9-81ED-4DB2-BD59-A6C34878D82A}">
                    <a16:rowId xmlns:a16="http://schemas.microsoft.com/office/drawing/2014/main" val="1272447345"/>
                  </a:ext>
                </a:extLst>
              </a:tr>
              <a:tr h="548731">
                <a:tc>
                  <a:txBody>
                    <a:bodyPr/>
                    <a:lstStyle/>
                    <a:p>
                      <a:pPr algn="ctr" latinLnBrk="1"/>
                      <a:r>
                        <a:rPr lang="en-US" altLang="ko-KR" dirty="0"/>
                        <a:t>Operation &amp; Maintenance</a:t>
                      </a:r>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tc>
                <a:tc>
                  <a:txBody>
                    <a:bodyPr/>
                    <a:lstStyle/>
                    <a:p>
                      <a:pPr algn="ctr" latinLnBrk="1"/>
                      <a:endParaRPr lang="ko-KR" altLang="en-US" dirty="0"/>
                    </a:p>
                  </a:txBody>
                  <a:tcPr anchor="ctr">
                    <a:solidFill>
                      <a:srgbClr val="EADDDE"/>
                    </a:solidFill>
                  </a:tcPr>
                </a:tc>
                <a:extLst>
                  <a:ext uri="{0D108BD9-81ED-4DB2-BD59-A6C34878D82A}">
                    <a16:rowId xmlns:a16="http://schemas.microsoft.com/office/drawing/2014/main" val="565131917"/>
                  </a:ext>
                </a:extLst>
              </a:tr>
            </a:tbl>
          </a:graphicData>
        </a:graphic>
      </p:graphicFrame>
      <p:cxnSp>
        <p:nvCxnSpPr>
          <p:cNvPr id="4" name="직선 화살표 연결선 3">
            <a:extLst>
              <a:ext uri="{FF2B5EF4-FFF2-40B4-BE49-F238E27FC236}">
                <a16:creationId xmlns:a16="http://schemas.microsoft.com/office/drawing/2014/main" id="{96707B55-35D9-4EFE-B5E8-59E57A37006C}"/>
              </a:ext>
            </a:extLst>
          </p:cNvPr>
          <p:cNvCxnSpPr/>
          <p:nvPr/>
        </p:nvCxnSpPr>
        <p:spPr>
          <a:xfrm>
            <a:off x="4561364" y="2445491"/>
            <a:ext cx="1332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직선 화살표 연결선 5">
            <a:extLst>
              <a:ext uri="{FF2B5EF4-FFF2-40B4-BE49-F238E27FC236}">
                <a16:creationId xmlns:a16="http://schemas.microsoft.com/office/drawing/2014/main" id="{549295B8-4C2C-4A66-A603-1A9E6A8F4A9F}"/>
              </a:ext>
            </a:extLst>
          </p:cNvPr>
          <p:cNvCxnSpPr/>
          <p:nvPr/>
        </p:nvCxnSpPr>
        <p:spPr>
          <a:xfrm>
            <a:off x="5936506" y="2987750"/>
            <a:ext cx="1332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A9599E6C-F905-434D-A6DA-D38151685B45}"/>
              </a:ext>
            </a:extLst>
          </p:cNvPr>
          <p:cNvCxnSpPr/>
          <p:nvPr/>
        </p:nvCxnSpPr>
        <p:spPr>
          <a:xfrm>
            <a:off x="7318743" y="3572541"/>
            <a:ext cx="1332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F40E9266-D046-4FD2-9D6F-5877CB81FD6E}"/>
              </a:ext>
            </a:extLst>
          </p:cNvPr>
          <p:cNvCxnSpPr>
            <a:cxnSpLocks/>
          </p:cNvCxnSpPr>
          <p:nvPr/>
        </p:nvCxnSpPr>
        <p:spPr>
          <a:xfrm>
            <a:off x="5936506" y="4114800"/>
            <a:ext cx="27248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A97E03FC-DD65-4DBD-A287-4E3BB1403C3B}"/>
              </a:ext>
            </a:extLst>
          </p:cNvPr>
          <p:cNvCxnSpPr/>
          <p:nvPr/>
        </p:nvCxnSpPr>
        <p:spPr>
          <a:xfrm>
            <a:off x="8700978" y="5209954"/>
            <a:ext cx="1332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D6A2224C-077D-4E2B-AFFE-4C55976789AA}"/>
              </a:ext>
            </a:extLst>
          </p:cNvPr>
          <p:cNvCxnSpPr>
            <a:cxnSpLocks/>
          </p:cNvCxnSpPr>
          <p:nvPr/>
        </p:nvCxnSpPr>
        <p:spPr>
          <a:xfrm>
            <a:off x="4540105" y="4635793"/>
            <a:ext cx="412127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CA74D882-3642-46BB-ABC8-F6A9ECF15C08}"/>
              </a:ext>
            </a:extLst>
          </p:cNvPr>
          <p:cNvCxnSpPr/>
          <p:nvPr/>
        </p:nvCxnSpPr>
        <p:spPr>
          <a:xfrm>
            <a:off x="10076732" y="5730950"/>
            <a:ext cx="1332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797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09B498F8-150A-4878-B353-C39BBAE445AA}"/>
              </a:ext>
            </a:extLst>
          </p:cNvPr>
          <p:cNvSpPr>
            <a:spLocks noGrp="1"/>
          </p:cNvSpPr>
          <p:nvPr>
            <p:ph type="title"/>
          </p:nvPr>
        </p:nvSpPr>
        <p:spPr>
          <a:xfrm>
            <a:off x="839788" y="640080"/>
            <a:ext cx="3886200" cy="2788920"/>
          </a:xfrm>
        </p:spPr>
        <p:txBody>
          <a:bodyPr/>
          <a:lstStyle/>
          <a:p>
            <a:pPr algn="ctr"/>
            <a:r>
              <a:rPr lang="en-US" altLang="ko-KR" dirty="0"/>
              <a:t>CONTENTS</a:t>
            </a:r>
            <a:endParaRPr lang="ko-KR" altLang="en-US" dirty="0"/>
          </a:p>
        </p:txBody>
      </p:sp>
      <p:sp>
        <p:nvSpPr>
          <p:cNvPr id="7" name="내용 개체 틀 6">
            <a:extLst>
              <a:ext uri="{FF2B5EF4-FFF2-40B4-BE49-F238E27FC236}">
                <a16:creationId xmlns:a16="http://schemas.microsoft.com/office/drawing/2014/main" id="{42BA63C2-8BF8-4F72-9928-0385CDFCDD1A}"/>
              </a:ext>
            </a:extLst>
          </p:cNvPr>
          <p:cNvSpPr>
            <a:spLocks noGrp="1"/>
          </p:cNvSpPr>
          <p:nvPr>
            <p:ph idx="1"/>
          </p:nvPr>
        </p:nvSpPr>
        <p:spPr/>
        <p:txBody>
          <a:bodyPr/>
          <a:lstStyle/>
          <a:p>
            <a:pPr marL="514350" indent="-514350">
              <a:buFont typeface="+mj-lt"/>
              <a:buAutoNum type="arabicPeriod"/>
            </a:pPr>
            <a:r>
              <a:rPr lang="en-US" altLang="ko-KR" dirty="0"/>
              <a:t>Overview</a:t>
            </a:r>
          </a:p>
          <a:p>
            <a:pPr marL="514350" indent="-514350">
              <a:buFont typeface="+mj-lt"/>
              <a:buAutoNum type="arabicPeriod"/>
            </a:pPr>
            <a:r>
              <a:rPr lang="en-US" altLang="ko-KR" dirty="0"/>
              <a:t>Goals &amp; Methods</a:t>
            </a:r>
          </a:p>
          <a:p>
            <a:pPr marL="514350" indent="-514350">
              <a:buFont typeface="+mj-lt"/>
              <a:buAutoNum type="arabicPeriod"/>
            </a:pPr>
            <a:r>
              <a:rPr lang="en-US" altLang="ko-KR" dirty="0"/>
              <a:t>Team &amp; Strategy</a:t>
            </a:r>
          </a:p>
          <a:p>
            <a:pPr marL="514350" indent="-514350">
              <a:buFont typeface="+mj-lt"/>
              <a:buAutoNum type="arabicPeriod"/>
            </a:pPr>
            <a:r>
              <a:rPr lang="en-US" altLang="ko-KR" dirty="0"/>
              <a:t>Plan &amp; Effects</a:t>
            </a:r>
            <a:endParaRPr lang="ko-KR" altLang="en-US" dirty="0"/>
          </a:p>
        </p:txBody>
      </p:sp>
    </p:spTree>
    <p:extLst>
      <p:ext uri="{BB962C8B-B14F-4D97-AF65-F5344CB8AC3E}">
        <p14:creationId xmlns:p14="http://schemas.microsoft.com/office/powerpoint/2010/main" val="413845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p:txBody>
          <a:bodyPr/>
          <a:lstStyle/>
          <a:p>
            <a:r>
              <a:rPr lang="en-US" altLang="ko-KR" dirty="0"/>
              <a:t>Team &amp; Strategy </a:t>
            </a:r>
            <a:r>
              <a:rPr lang="en-US" altLang="ko-KR" sz="3200" b="0" dirty="0"/>
              <a:t>– Testing Strategy</a:t>
            </a:r>
            <a:endParaRPr lang="ko-KR" altLang="en-US" b="0" dirty="0"/>
          </a:p>
        </p:txBody>
      </p:sp>
      <p:sp>
        <p:nvSpPr>
          <p:cNvPr id="6" name="순서도: 대체 처리 5">
            <a:extLst>
              <a:ext uri="{FF2B5EF4-FFF2-40B4-BE49-F238E27FC236}">
                <a16:creationId xmlns:a16="http://schemas.microsoft.com/office/drawing/2014/main" id="{BD6F23B0-28EE-436A-B62E-1FAA698C4D65}"/>
              </a:ext>
            </a:extLst>
          </p:cNvPr>
          <p:cNvSpPr/>
          <p:nvPr/>
        </p:nvSpPr>
        <p:spPr>
          <a:xfrm>
            <a:off x="8457035" y="3173492"/>
            <a:ext cx="2037638" cy="81982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bg1"/>
                </a:solidFill>
              </a:rPr>
              <a:t>Acceptance testing</a:t>
            </a:r>
            <a:endParaRPr lang="ko-KR" altLang="en-US" sz="2400" dirty="0">
              <a:solidFill>
                <a:schemeClr val="bg1"/>
              </a:solidFill>
            </a:endParaRPr>
          </a:p>
        </p:txBody>
      </p:sp>
      <p:sp>
        <p:nvSpPr>
          <p:cNvPr id="8" name="순서도: 대체 처리 7">
            <a:extLst>
              <a:ext uri="{FF2B5EF4-FFF2-40B4-BE49-F238E27FC236}">
                <a16:creationId xmlns:a16="http://schemas.microsoft.com/office/drawing/2014/main" id="{3DF8B8AA-AFFE-4F89-B496-497182FD66F0}"/>
              </a:ext>
            </a:extLst>
          </p:cNvPr>
          <p:cNvSpPr/>
          <p:nvPr/>
        </p:nvSpPr>
        <p:spPr>
          <a:xfrm>
            <a:off x="1697327" y="3173492"/>
            <a:ext cx="2037638" cy="81982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bg1"/>
                </a:solidFill>
              </a:rPr>
              <a:t>Component testing</a:t>
            </a:r>
            <a:endParaRPr lang="ko-KR" altLang="en-US" sz="2400" dirty="0">
              <a:solidFill>
                <a:schemeClr val="bg1"/>
              </a:solidFill>
            </a:endParaRPr>
          </a:p>
        </p:txBody>
      </p:sp>
      <p:sp>
        <p:nvSpPr>
          <p:cNvPr id="9" name="순서도: 대체 처리 8">
            <a:extLst>
              <a:ext uri="{FF2B5EF4-FFF2-40B4-BE49-F238E27FC236}">
                <a16:creationId xmlns:a16="http://schemas.microsoft.com/office/drawing/2014/main" id="{D71BB972-AEE1-4B8E-AF05-B0E58DECD599}"/>
              </a:ext>
            </a:extLst>
          </p:cNvPr>
          <p:cNvSpPr/>
          <p:nvPr/>
        </p:nvSpPr>
        <p:spPr>
          <a:xfrm>
            <a:off x="5077181" y="3173492"/>
            <a:ext cx="2037638" cy="81982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bg1"/>
                </a:solidFill>
              </a:rPr>
              <a:t>System testing</a:t>
            </a:r>
            <a:endParaRPr lang="ko-KR" altLang="en-US" sz="2400" dirty="0">
              <a:solidFill>
                <a:schemeClr val="bg1"/>
              </a:solidFill>
            </a:endParaRPr>
          </a:p>
        </p:txBody>
      </p:sp>
      <p:sp>
        <p:nvSpPr>
          <p:cNvPr id="5" name="화살표: 오른쪽 4">
            <a:extLst>
              <a:ext uri="{FF2B5EF4-FFF2-40B4-BE49-F238E27FC236}">
                <a16:creationId xmlns:a16="http://schemas.microsoft.com/office/drawing/2014/main" id="{239187D8-D8B6-405A-A9DA-201241153F6F}"/>
              </a:ext>
            </a:extLst>
          </p:cNvPr>
          <p:cNvSpPr/>
          <p:nvPr/>
        </p:nvSpPr>
        <p:spPr>
          <a:xfrm>
            <a:off x="3882189" y="3429000"/>
            <a:ext cx="1010653" cy="308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0" name="화살표: 오른쪽 9">
            <a:extLst>
              <a:ext uri="{FF2B5EF4-FFF2-40B4-BE49-F238E27FC236}">
                <a16:creationId xmlns:a16="http://schemas.microsoft.com/office/drawing/2014/main" id="{A418D5EF-AEFD-4474-A802-7E548098445E}"/>
              </a:ext>
            </a:extLst>
          </p:cNvPr>
          <p:cNvSpPr/>
          <p:nvPr/>
        </p:nvSpPr>
        <p:spPr>
          <a:xfrm>
            <a:off x="7299158" y="3429000"/>
            <a:ext cx="1010653" cy="308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Tree>
    <p:extLst>
      <p:ext uri="{BB962C8B-B14F-4D97-AF65-F5344CB8AC3E}">
        <p14:creationId xmlns:p14="http://schemas.microsoft.com/office/powerpoint/2010/main" val="1651784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p:txBody>
          <a:bodyPr/>
          <a:lstStyle/>
          <a:p>
            <a:r>
              <a:rPr lang="en-US" altLang="ko-KR" dirty="0"/>
              <a:t>Team &amp; Strategy </a:t>
            </a:r>
            <a:r>
              <a:rPr lang="en-US" altLang="ko-KR" sz="3200" b="0" dirty="0"/>
              <a:t>– Quantitative evaluation</a:t>
            </a:r>
            <a:endParaRPr lang="ko-KR" altLang="en-US" b="0" dirty="0"/>
          </a:p>
        </p:txBody>
      </p:sp>
      <p:graphicFrame>
        <p:nvGraphicFramePr>
          <p:cNvPr id="8" name="내용 개체 틀 7">
            <a:extLst>
              <a:ext uri="{FF2B5EF4-FFF2-40B4-BE49-F238E27FC236}">
                <a16:creationId xmlns:a16="http://schemas.microsoft.com/office/drawing/2014/main" id="{4B162875-A4E3-479C-9329-444FB32AFE59}"/>
              </a:ext>
            </a:extLst>
          </p:cNvPr>
          <p:cNvGraphicFramePr>
            <a:graphicFrameLocks noGrp="1"/>
          </p:cNvGraphicFramePr>
          <p:nvPr>
            <p:ph idx="1"/>
            <p:extLst>
              <p:ext uri="{D42A27DB-BD31-4B8C-83A1-F6EECF244321}">
                <p14:modId xmlns:p14="http://schemas.microsoft.com/office/powerpoint/2010/main" val="1701239277"/>
              </p:ext>
            </p:extLst>
          </p:nvPr>
        </p:nvGraphicFramePr>
        <p:xfrm>
          <a:off x="838200" y="1535503"/>
          <a:ext cx="10515600" cy="4854666"/>
        </p:xfrm>
        <a:graphic>
          <a:graphicData uri="http://schemas.openxmlformats.org/drawingml/2006/table">
            <a:tbl>
              <a:tblPr firstRow="1" bandRow="1">
                <a:tableStyleId>{5C22544A-7EE6-4342-B048-85BDC9FD1C3A}</a:tableStyleId>
              </a:tblPr>
              <a:tblGrid>
                <a:gridCol w="7010400">
                  <a:extLst>
                    <a:ext uri="{9D8B030D-6E8A-4147-A177-3AD203B41FA5}">
                      <a16:colId xmlns:a16="http://schemas.microsoft.com/office/drawing/2014/main" val="4013395097"/>
                    </a:ext>
                  </a:extLst>
                </a:gridCol>
                <a:gridCol w="1752600">
                  <a:extLst>
                    <a:ext uri="{9D8B030D-6E8A-4147-A177-3AD203B41FA5}">
                      <a16:colId xmlns:a16="http://schemas.microsoft.com/office/drawing/2014/main" val="289483170"/>
                    </a:ext>
                  </a:extLst>
                </a:gridCol>
                <a:gridCol w="1752600">
                  <a:extLst>
                    <a:ext uri="{9D8B030D-6E8A-4147-A177-3AD203B41FA5}">
                      <a16:colId xmlns:a16="http://schemas.microsoft.com/office/drawing/2014/main" val="219788569"/>
                    </a:ext>
                  </a:extLst>
                </a:gridCol>
              </a:tblGrid>
              <a:tr h="809111">
                <a:tc>
                  <a:txBody>
                    <a:bodyPr/>
                    <a:lstStyle/>
                    <a:p>
                      <a:pPr algn="ctr" latinLnBrk="1"/>
                      <a:r>
                        <a:rPr lang="en-US" altLang="ko-KR" dirty="0"/>
                        <a:t>Evaluation indicator</a:t>
                      </a:r>
                      <a:endParaRPr lang="ko-KR" altLang="en-US" dirty="0"/>
                    </a:p>
                  </a:txBody>
                  <a:tcPr anchor="ctr"/>
                </a:tc>
                <a:tc>
                  <a:txBody>
                    <a:bodyPr/>
                    <a:lstStyle/>
                    <a:p>
                      <a:pPr algn="ctr" latinLnBrk="1"/>
                      <a:r>
                        <a:rPr lang="en-US" altLang="ko-KR" dirty="0"/>
                        <a:t>Quantitative</a:t>
                      </a:r>
                      <a:endParaRPr lang="ko-KR" altLang="en-US" dirty="0"/>
                    </a:p>
                  </a:txBody>
                  <a:tcPr anchor="ctr"/>
                </a:tc>
                <a:tc>
                  <a:txBody>
                    <a:bodyPr/>
                    <a:lstStyle/>
                    <a:p>
                      <a:pPr algn="ctr" latinLnBrk="1"/>
                      <a:r>
                        <a:rPr lang="en-US" altLang="ko-KR" dirty="0"/>
                        <a:t>Importance</a:t>
                      </a:r>
                      <a:endParaRPr lang="ko-KR" altLang="en-US" dirty="0"/>
                    </a:p>
                  </a:txBody>
                  <a:tcPr anchor="ctr"/>
                </a:tc>
                <a:extLst>
                  <a:ext uri="{0D108BD9-81ED-4DB2-BD59-A6C34878D82A}">
                    <a16:rowId xmlns:a16="http://schemas.microsoft.com/office/drawing/2014/main" val="2461258313"/>
                  </a:ext>
                </a:extLst>
              </a:tr>
              <a:tr h="809111">
                <a:tc>
                  <a:txBody>
                    <a:bodyPr/>
                    <a:lstStyle/>
                    <a:p>
                      <a:pPr algn="ctr" latinLnBrk="1"/>
                      <a:r>
                        <a:rPr lang="en-US" altLang="ko-KR" dirty="0"/>
                        <a:t>Accuracy testing to check algorithm really shows real shortcut</a:t>
                      </a:r>
                      <a:endParaRPr lang="ko-KR" altLang="en-US" dirty="0"/>
                    </a:p>
                  </a:txBody>
                  <a:tcPr anchor="ctr"/>
                </a:tc>
                <a:tc>
                  <a:txBody>
                    <a:bodyPr/>
                    <a:lstStyle/>
                    <a:p>
                      <a:pPr algn="ctr" latinLnBrk="1"/>
                      <a:r>
                        <a:rPr lang="en-US" altLang="ko-KR" dirty="0"/>
                        <a:t>95%↑</a:t>
                      </a:r>
                      <a:endParaRPr lang="ko-KR" altLang="en-US" dirty="0"/>
                    </a:p>
                  </a:txBody>
                  <a:tcPr anchor="ctr"/>
                </a:tc>
                <a:tc>
                  <a:txBody>
                    <a:bodyPr/>
                    <a:lstStyle/>
                    <a:p>
                      <a:pPr algn="ctr" latinLnBrk="1"/>
                      <a:r>
                        <a:rPr lang="en-US" altLang="ko-KR" dirty="0"/>
                        <a:t>20%</a:t>
                      </a:r>
                      <a:endParaRPr lang="ko-KR" altLang="en-US" dirty="0"/>
                    </a:p>
                  </a:txBody>
                  <a:tcPr anchor="ctr"/>
                </a:tc>
                <a:extLst>
                  <a:ext uri="{0D108BD9-81ED-4DB2-BD59-A6C34878D82A}">
                    <a16:rowId xmlns:a16="http://schemas.microsoft.com/office/drawing/2014/main" val="1624731853"/>
                  </a:ext>
                </a:extLst>
              </a:tr>
              <a:tr h="809111">
                <a:tc>
                  <a:txBody>
                    <a:bodyPr/>
                    <a:lstStyle/>
                    <a:p>
                      <a:pPr algn="ctr" latinLnBrk="1"/>
                      <a:r>
                        <a:rPr lang="en-US" altLang="ko-KR" dirty="0"/>
                        <a:t>Collection rate of building inside view data</a:t>
                      </a:r>
                      <a:endParaRPr lang="ko-KR" altLang="en-US" dirty="0"/>
                    </a:p>
                  </a:txBody>
                  <a:tcPr anchor="ctr"/>
                </a:tc>
                <a:tc>
                  <a:txBody>
                    <a:bodyPr/>
                    <a:lstStyle/>
                    <a:p>
                      <a:pPr algn="ctr" latinLnBrk="1"/>
                      <a:r>
                        <a:rPr lang="en-US" altLang="ko-KR" dirty="0"/>
                        <a:t>98%↑</a:t>
                      </a:r>
                      <a:endParaRPr lang="ko-KR" altLang="en-US" dirty="0"/>
                    </a:p>
                  </a:txBody>
                  <a:tcPr anchor="ctr"/>
                </a:tc>
                <a:tc>
                  <a:txBody>
                    <a:bodyPr/>
                    <a:lstStyle/>
                    <a:p>
                      <a:pPr algn="ctr" latinLnBrk="1"/>
                      <a:r>
                        <a:rPr lang="en-US" altLang="ko-KR" dirty="0"/>
                        <a:t>25%</a:t>
                      </a:r>
                      <a:endParaRPr lang="ko-KR" altLang="en-US" dirty="0"/>
                    </a:p>
                  </a:txBody>
                  <a:tcPr anchor="ctr"/>
                </a:tc>
                <a:extLst>
                  <a:ext uri="{0D108BD9-81ED-4DB2-BD59-A6C34878D82A}">
                    <a16:rowId xmlns:a16="http://schemas.microsoft.com/office/drawing/2014/main" val="3709917705"/>
                  </a:ext>
                </a:extLst>
              </a:tr>
              <a:tr h="809111">
                <a:tc>
                  <a:txBody>
                    <a:bodyPr/>
                    <a:lstStyle/>
                    <a:p>
                      <a:pPr algn="ctr" latinLnBrk="1"/>
                      <a:r>
                        <a:rPr lang="en-US" altLang="ko-KR" dirty="0"/>
                        <a:t>UI / UX user evaluation</a:t>
                      </a:r>
                      <a:endParaRPr lang="ko-KR" altLang="en-US" dirty="0"/>
                    </a:p>
                  </a:txBody>
                  <a:tcPr anchor="ctr"/>
                </a:tc>
                <a:tc>
                  <a:txBody>
                    <a:bodyPr/>
                    <a:lstStyle/>
                    <a:p>
                      <a:pPr algn="ctr" latinLnBrk="1"/>
                      <a:r>
                        <a:rPr lang="en-US" altLang="ko-KR" dirty="0"/>
                        <a:t>85%↑</a:t>
                      </a:r>
                      <a:endParaRPr lang="ko-KR" altLang="en-US" dirty="0"/>
                    </a:p>
                  </a:txBody>
                  <a:tcPr anchor="ctr"/>
                </a:tc>
                <a:tc>
                  <a:txBody>
                    <a:bodyPr/>
                    <a:lstStyle/>
                    <a:p>
                      <a:pPr algn="ctr" latinLnBrk="1"/>
                      <a:r>
                        <a:rPr lang="en-US" altLang="ko-KR" dirty="0"/>
                        <a:t>20%</a:t>
                      </a:r>
                      <a:endParaRPr lang="ko-KR" altLang="en-US" dirty="0"/>
                    </a:p>
                  </a:txBody>
                  <a:tcPr anchor="ctr"/>
                </a:tc>
                <a:extLst>
                  <a:ext uri="{0D108BD9-81ED-4DB2-BD59-A6C34878D82A}">
                    <a16:rowId xmlns:a16="http://schemas.microsoft.com/office/drawing/2014/main" val="885778179"/>
                  </a:ext>
                </a:extLst>
              </a:tr>
              <a:tr h="809111">
                <a:tc>
                  <a:txBody>
                    <a:bodyPr/>
                    <a:lstStyle/>
                    <a:p>
                      <a:pPr algn="ctr" latinLnBrk="1"/>
                      <a:r>
                        <a:rPr lang="en-US" altLang="ko-KR" dirty="0"/>
                        <a:t>Shortcut path search speed</a:t>
                      </a:r>
                      <a:endParaRPr lang="ko-KR" altLang="en-US" dirty="0"/>
                    </a:p>
                  </a:txBody>
                  <a:tcPr anchor="ctr"/>
                </a:tc>
                <a:tc>
                  <a:txBody>
                    <a:bodyPr/>
                    <a:lstStyle/>
                    <a:p>
                      <a:pPr algn="ctr" latinLnBrk="1"/>
                      <a:r>
                        <a:rPr lang="en-US" altLang="ko-KR" dirty="0"/>
                        <a:t>3 Sec↓</a:t>
                      </a:r>
                      <a:endParaRPr lang="ko-KR" altLang="en-US" dirty="0"/>
                    </a:p>
                  </a:txBody>
                  <a:tcPr anchor="ctr"/>
                </a:tc>
                <a:tc>
                  <a:txBody>
                    <a:bodyPr/>
                    <a:lstStyle/>
                    <a:p>
                      <a:pPr algn="ctr" latinLnBrk="1"/>
                      <a:r>
                        <a:rPr lang="en-US" altLang="ko-KR" dirty="0"/>
                        <a:t>20%</a:t>
                      </a:r>
                      <a:endParaRPr lang="ko-KR" altLang="en-US" dirty="0"/>
                    </a:p>
                  </a:txBody>
                  <a:tcPr anchor="ctr"/>
                </a:tc>
                <a:extLst>
                  <a:ext uri="{0D108BD9-81ED-4DB2-BD59-A6C34878D82A}">
                    <a16:rowId xmlns:a16="http://schemas.microsoft.com/office/drawing/2014/main" val="3768163880"/>
                  </a:ext>
                </a:extLst>
              </a:tr>
              <a:tr h="809111">
                <a:tc>
                  <a:txBody>
                    <a:bodyPr/>
                    <a:lstStyle/>
                    <a:p>
                      <a:pPr algn="ctr" latinLnBrk="1"/>
                      <a:r>
                        <a:rPr lang="en-US" altLang="ko-KR" dirty="0"/>
                        <a:t>Accuracy of time duration through path</a:t>
                      </a:r>
                      <a:endParaRPr lang="ko-KR" altLang="en-US" dirty="0"/>
                    </a:p>
                  </a:txBody>
                  <a:tcPr anchor="ctr"/>
                </a:tc>
                <a:tc>
                  <a:txBody>
                    <a:bodyPr/>
                    <a:lstStyle/>
                    <a:p>
                      <a:pPr algn="ctr" latinLnBrk="1"/>
                      <a:r>
                        <a:rPr lang="en-US" altLang="ko-KR" dirty="0"/>
                        <a:t>90%↑</a:t>
                      </a:r>
                      <a:endParaRPr lang="ko-KR" altLang="en-US" dirty="0"/>
                    </a:p>
                  </a:txBody>
                  <a:tcPr anchor="ctr"/>
                </a:tc>
                <a:tc>
                  <a:txBody>
                    <a:bodyPr/>
                    <a:lstStyle/>
                    <a:p>
                      <a:pPr algn="ctr" latinLnBrk="1"/>
                      <a:r>
                        <a:rPr lang="en-US" altLang="ko-KR" dirty="0"/>
                        <a:t>15%</a:t>
                      </a:r>
                      <a:endParaRPr lang="ko-KR" altLang="en-US" dirty="0"/>
                    </a:p>
                  </a:txBody>
                  <a:tcPr anchor="ctr"/>
                </a:tc>
                <a:extLst>
                  <a:ext uri="{0D108BD9-81ED-4DB2-BD59-A6C34878D82A}">
                    <a16:rowId xmlns:a16="http://schemas.microsoft.com/office/drawing/2014/main" val="1272447345"/>
                  </a:ext>
                </a:extLst>
              </a:tr>
            </a:tbl>
          </a:graphicData>
        </a:graphic>
      </p:graphicFrame>
    </p:spTree>
    <p:extLst>
      <p:ext uri="{BB962C8B-B14F-4D97-AF65-F5344CB8AC3E}">
        <p14:creationId xmlns:p14="http://schemas.microsoft.com/office/powerpoint/2010/main" val="1584771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4129517D-AE40-4C3E-9741-E914C9D25EAA}"/>
              </a:ext>
            </a:extLst>
          </p:cNvPr>
          <p:cNvSpPr>
            <a:spLocks noGrp="1"/>
          </p:cNvSpPr>
          <p:nvPr>
            <p:ph type="title"/>
          </p:nvPr>
        </p:nvSpPr>
        <p:spPr>
          <a:xfrm>
            <a:off x="2843784" y="1572768"/>
            <a:ext cx="6501384" cy="1856232"/>
          </a:xfrm>
        </p:spPr>
        <p:txBody>
          <a:bodyPr>
            <a:normAutofit/>
          </a:bodyPr>
          <a:lstStyle/>
          <a:p>
            <a:r>
              <a:rPr lang="en-US" altLang="ko-KR" sz="3200" dirty="0"/>
              <a:t>PART 4</a:t>
            </a:r>
            <a:endParaRPr lang="ko-KR" altLang="en-US" sz="3200" dirty="0"/>
          </a:p>
        </p:txBody>
      </p:sp>
      <p:sp>
        <p:nvSpPr>
          <p:cNvPr id="5" name="직사각형 4">
            <a:extLst>
              <a:ext uri="{FF2B5EF4-FFF2-40B4-BE49-F238E27FC236}">
                <a16:creationId xmlns:a16="http://schemas.microsoft.com/office/drawing/2014/main" id="{64A96073-8309-46CB-B9C8-A3195F5885BA}"/>
              </a:ext>
            </a:extLst>
          </p:cNvPr>
          <p:cNvSpPr/>
          <p:nvPr/>
        </p:nvSpPr>
        <p:spPr>
          <a:xfrm>
            <a:off x="4076861" y="2967335"/>
            <a:ext cx="4038285" cy="923330"/>
          </a:xfrm>
          <a:prstGeom prst="rect">
            <a:avLst/>
          </a:prstGeom>
          <a:noFill/>
        </p:spPr>
        <p:txBody>
          <a:bodyPr wrap="none" lIns="91440" tIns="45720" rIns="91440" bIns="45720">
            <a:spAutoFit/>
          </a:bodyPr>
          <a:lstStyle/>
          <a:p>
            <a:pPr algn="ctr"/>
            <a:r>
              <a:rPr lang="en-US" altLang="ko-KR" sz="5400" b="1" cap="none" spc="0" dirty="0">
                <a:ln w="6600">
                  <a:solidFill>
                    <a:schemeClr val="accent2"/>
                  </a:solidFill>
                  <a:prstDash val="solid"/>
                </a:ln>
                <a:solidFill>
                  <a:srgbClr val="FFFFFF"/>
                </a:solidFill>
                <a:effectLst>
                  <a:outerShdw dist="38100" dir="2700000" algn="tl" rotWithShape="0">
                    <a:schemeClr val="accent2"/>
                  </a:outerShdw>
                </a:effectLst>
              </a:rPr>
              <a:t>Plan &amp; Effect</a:t>
            </a:r>
          </a:p>
        </p:txBody>
      </p:sp>
    </p:spTree>
    <p:extLst>
      <p:ext uri="{BB962C8B-B14F-4D97-AF65-F5344CB8AC3E}">
        <p14:creationId xmlns:p14="http://schemas.microsoft.com/office/powerpoint/2010/main" val="1133780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그룹 37">
            <a:extLst>
              <a:ext uri="{FF2B5EF4-FFF2-40B4-BE49-F238E27FC236}">
                <a16:creationId xmlns:a16="http://schemas.microsoft.com/office/drawing/2014/main" id="{D3EBA501-24E2-4CD9-89FA-8CAA9F921066}"/>
              </a:ext>
            </a:extLst>
          </p:cNvPr>
          <p:cNvGrpSpPr/>
          <p:nvPr/>
        </p:nvGrpSpPr>
        <p:grpSpPr>
          <a:xfrm>
            <a:off x="2200321" y="2467021"/>
            <a:ext cx="7857692" cy="1305849"/>
            <a:chOff x="2189688" y="1243577"/>
            <a:chExt cx="7857692" cy="1305849"/>
          </a:xfrm>
        </p:grpSpPr>
        <p:sp>
          <p:nvSpPr>
            <p:cNvPr id="43" name="자유형 23">
              <a:extLst>
                <a:ext uri="{FF2B5EF4-FFF2-40B4-BE49-F238E27FC236}">
                  <a16:creationId xmlns:a16="http://schemas.microsoft.com/office/drawing/2014/main" id="{654FEFEF-5F98-4837-8B2A-D034663AEB02}"/>
                </a:ext>
              </a:extLst>
            </p:cNvPr>
            <p:cNvSpPr/>
            <p:nvPr/>
          </p:nvSpPr>
          <p:spPr>
            <a:xfrm>
              <a:off x="2964130" y="1243577"/>
              <a:ext cx="7083250" cy="1296551"/>
            </a:xfrm>
            <a:custGeom>
              <a:avLst/>
              <a:gdLst>
                <a:gd name="connsiteX0" fmla="*/ 0 w 10515600"/>
                <a:gd name="connsiteY0" fmla="*/ 130026 h 1300261"/>
                <a:gd name="connsiteX1" fmla="*/ 130026 w 10515600"/>
                <a:gd name="connsiteY1" fmla="*/ 0 h 1300261"/>
                <a:gd name="connsiteX2" fmla="*/ 10385574 w 10515600"/>
                <a:gd name="connsiteY2" fmla="*/ 0 h 1300261"/>
                <a:gd name="connsiteX3" fmla="*/ 10515600 w 10515600"/>
                <a:gd name="connsiteY3" fmla="*/ 130026 h 1300261"/>
                <a:gd name="connsiteX4" fmla="*/ 10515600 w 10515600"/>
                <a:gd name="connsiteY4" fmla="*/ 1170235 h 1300261"/>
                <a:gd name="connsiteX5" fmla="*/ 10385574 w 10515600"/>
                <a:gd name="connsiteY5" fmla="*/ 1300261 h 1300261"/>
                <a:gd name="connsiteX6" fmla="*/ 130026 w 10515600"/>
                <a:gd name="connsiteY6" fmla="*/ 1300261 h 1300261"/>
                <a:gd name="connsiteX7" fmla="*/ 0 w 10515600"/>
                <a:gd name="connsiteY7" fmla="*/ 1170235 h 1300261"/>
                <a:gd name="connsiteX8" fmla="*/ 0 w 10515600"/>
                <a:gd name="connsiteY8" fmla="*/ 130026 h 130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300261">
                  <a:moveTo>
                    <a:pt x="0" y="130026"/>
                  </a:moveTo>
                  <a:cubicBezTo>
                    <a:pt x="0" y="58215"/>
                    <a:pt x="58215" y="0"/>
                    <a:pt x="130026" y="0"/>
                  </a:cubicBezTo>
                  <a:lnTo>
                    <a:pt x="10385574" y="0"/>
                  </a:lnTo>
                  <a:cubicBezTo>
                    <a:pt x="10457385" y="0"/>
                    <a:pt x="10515600" y="58215"/>
                    <a:pt x="10515600" y="130026"/>
                  </a:cubicBezTo>
                  <a:lnTo>
                    <a:pt x="10515600" y="1170235"/>
                  </a:lnTo>
                  <a:cubicBezTo>
                    <a:pt x="10515600" y="1242046"/>
                    <a:pt x="10457385" y="1300261"/>
                    <a:pt x="10385574" y="1300261"/>
                  </a:cubicBezTo>
                  <a:lnTo>
                    <a:pt x="130026" y="1300261"/>
                  </a:lnTo>
                  <a:cubicBezTo>
                    <a:pt x="58215" y="1300261"/>
                    <a:pt x="0" y="1242046"/>
                    <a:pt x="0" y="1170235"/>
                  </a:cubicBezTo>
                  <a:lnTo>
                    <a:pt x="0" y="130026"/>
                  </a:lnTo>
                  <a:close/>
                </a:path>
              </a:pathLst>
            </a:custGeom>
            <a:solidFill>
              <a:schemeClr val="accent1">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01726" tIns="68580" rIns="68581" bIns="68580" numCol="1" spcCol="1270" anchor="t" anchorCtr="0">
              <a:noAutofit/>
            </a:bodyPr>
            <a:lstStyle/>
            <a:p>
              <a:pPr marL="0" lvl="1" algn="l" defTabSz="622300" latinLnBrk="1">
                <a:lnSpc>
                  <a:spcPct val="90000"/>
                </a:lnSpc>
                <a:spcBef>
                  <a:spcPct val="0"/>
                </a:spcBef>
                <a:spcAft>
                  <a:spcPct val="15000"/>
                </a:spcAft>
              </a:pPr>
              <a:endParaRPr lang="ko-KR" altLang="en-US" sz="1400" kern="1200" dirty="0"/>
            </a:p>
          </p:txBody>
        </p:sp>
        <p:sp>
          <p:nvSpPr>
            <p:cNvPr id="44" name="타원 43">
              <a:extLst>
                <a:ext uri="{FF2B5EF4-FFF2-40B4-BE49-F238E27FC236}">
                  <a16:creationId xmlns:a16="http://schemas.microsoft.com/office/drawing/2014/main" id="{8115C18C-64C8-4500-9A82-080A8CDB9E3E}"/>
                </a:ext>
              </a:extLst>
            </p:cNvPr>
            <p:cNvSpPr/>
            <p:nvPr/>
          </p:nvSpPr>
          <p:spPr>
            <a:xfrm>
              <a:off x="2189688" y="1252874"/>
              <a:ext cx="1503823" cy="1296552"/>
            </a:xfrm>
            <a:prstGeom prst="ellipse">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2"/>
                </a:solidFill>
              </a:endParaRPr>
            </a:p>
          </p:txBody>
        </p:sp>
      </p:grpSp>
      <p:grpSp>
        <p:nvGrpSpPr>
          <p:cNvPr id="45" name="그룹 44">
            <a:extLst>
              <a:ext uri="{FF2B5EF4-FFF2-40B4-BE49-F238E27FC236}">
                <a16:creationId xmlns:a16="http://schemas.microsoft.com/office/drawing/2014/main" id="{EC6FC7B7-3673-4137-85F4-73256A4A0202}"/>
              </a:ext>
            </a:extLst>
          </p:cNvPr>
          <p:cNvGrpSpPr/>
          <p:nvPr/>
        </p:nvGrpSpPr>
        <p:grpSpPr>
          <a:xfrm>
            <a:off x="2200321" y="3802019"/>
            <a:ext cx="7857692" cy="1305849"/>
            <a:chOff x="2189688" y="1243577"/>
            <a:chExt cx="7857692" cy="1305849"/>
          </a:xfrm>
        </p:grpSpPr>
        <p:sp>
          <p:nvSpPr>
            <p:cNvPr id="46" name="자유형 23">
              <a:extLst>
                <a:ext uri="{FF2B5EF4-FFF2-40B4-BE49-F238E27FC236}">
                  <a16:creationId xmlns:a16="http://schemas.microsoft.com/office/drawing/2014/main" id="{9DFFAB8F-CA2D-4791-9C91-B39D4A1468D7}"/>
                </a:ext>
              </a:extLst>
            </p:cNvPr>
            <p:cNvSpPr/>
            <p:nvPr/>
          </p:nvSpPr>
          <p:spPr>
            <a:xfrm>
              <a:off x="2964130" y="1243577"/>
              <a:ext cx="7083250" cy="1296551"/>
            </a:xfrm>
            <a:custGeom>
              <a:avLst/>
              <a:gdLst>
                <a:gd name="connsiteX0" fmla="*/ 0 w 10515600"/>
                <a:gd name="connsiteY0" fmla="*/ 130026 h 1300261"/>
                <a:gd name="connsiteX1" fmla="*/ 130026 w 10515600"/>
                <a:gd name="connsiteY1" fmla="*/ 0 h 1300261"/>
                <a:gd name="connsiteX2" fmla="*/ 10385574 w 10515600"/>
                <a:gd name="connsiteY2" fmla="*/ 0 h 1300261"/>
                <a:gd name="connsiteX3" fmla="*/ 10515600 w 10515600"/>
                <a:gd name="connsiteY3" fmla="*/ 130026 h 1300261"/>
                <a:gd name="connsiteX4" fmla="*/ 10515600 w 10515600"/>
                <a:gd name="connsiteY4" fmla="*/ 1170235 h 1300261"/>
                <a:gd name="connsiteX5" fmla="*/ 10385574 w 10515600"/>
                <a:gd name="connsiteY5" fmla="*/ 1300261 h 1300261"/>
                <a:gd name="connsiteX6" fmla="*/ 130026 w 10515600"/>
                <a:gd name="connsiteY6" fmla="*/ 1300261 h 1300261"/>
                <a:gd name="connsiteX7" fmla="*/ 0 w 10515600"/>
                <a:gd name="connsiteY7" fmla="*/ 1170235 h 1300261"/>
                <a:gd name="connsiteX8" fmla="*/ 0 w 10515600"/>
                <a:gd name="connsiteY8" fmla="*/ 130026 h 130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300261">
                  <a:moveTo>
                    <a:pt x="0" y="130026"/>
                  </a:moveTo>
                  <a:cubicBezTo>
                    <a:pt x="0" y="58215"/>
                    <a:pt x="58215" y="0"/>
                    <a:pt x="130026" y="0"/>
                  </a:cubicBezTo>
                  <a:lnTo>
                    <a:pt x="10385574" y="0"/>
                  </a:lnTo>
                  <a:cubicBezTo>
                    <a:pt x="10457385" y="0"/>
                    <a:pt x="10515600" y="58215"/>
                    <a:pt x="10515600" y="130026"/>
                  </a:cubicBezTo>
                  <a:lnTo>
                    <a:pt x="10515600" y="1170235"/>
                  </a:lnTo>
                  <a:cubicBezTo>
                    <a:pt x="10515600" y="1242046"/>
                    <a:pt x="10457385" y="1300261"/>
                    <a:pt x="10385574" y="1300261"/>
                  </a:cubicBezTo>
                  <a:lnTo>
                    <a:pt x="130026" y="1300261"/>
                  </a:lnTo>
                  <a:cubicBezTo>
                    <a:pt x="58215" y="1300261"/>
                    <a:pt x="0" y="1242046"/>
                    <a:pt x="0" y="1170235"/>
                  </a:cubicBezTo>
                  <a:lnTo>
                    <a:pt x="0" y="130026"/>
                  </a:lnTo>
                  <a:close/>
                </a:path>
              </a:pathLst>
            </a:custGeom>
            <a:solidFill>
              <a:schemeClr val="accent1">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01726" tIns="68580" rIns="68581" bIns="68580" numCol="1" spcCol="1270" anchor="t" anchorCtr="0">
              <a:noAutofit/>
            </a:bodyPr>
            <a:lstStyle/>
            <a:p>
              <a:pPr marL="0" lvl="1" algn="l" defTabSz="622300" latinLnBrk="1">
                <a:lnSpc>
                  <a:spcPct val="90000"/>
                </a:lnSpc>
                <a:spcBef>
                  <a:spcPct val="0"/>
                </a:spcBef>
                <a:spcAft>
                  <a:spcPct val="15000"/>
                </a:spcAft>
              </a:pPr>
              <a:endParaRPr lang="ko-KR" altLang="en-US" sz="1400" kern="1200" dirty="0"/>
            </a:p>
          </p:txBody>
        </p:sp>
        <p:sp>
          <p:nvSpPr>
            <p:cNvPr id="47" name="타원 46">
              <a:extLst>
                <a:ext uri="{FF2B5EF4-FFF2-40B4-BE49-F238E27FC236}">
                  <a16:creationId xmlns:a16="http://schemas.microsoft.com/office/drawing/2014/main" id="{8747D4C9-5BE7-4BCD-B36D-64787ED90C0B}"/>
                </a:ext>
              </a:extLst>
            </p:cNvPr>
            <p:cNvSpPr/>
            <p:nvPr/>
          </p:nvSpPr>
          <p:spPr>
            <a:xfrm>
              <a:off x="2189688" y="1252874"/>
              <a:ext cx="1503823" cy="1296552"/>
            </a:xfrm>
            <a:prstGeom prst="ellipse">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2"/>
                </a:solidFill>
              </a:endParaRPr>
            </a:p>
          </p:txBody>
        </p:sp>
      </p:grpSp>
      <p:grpSp>
        <p:nvGrpSpPr>
          <p:cNvPr id="48" name="그룹 47">
            <a:extLst>
              <a:ext uri="{FF2B5EF4-FFF2-40B4-BE49-F238E27FC236}">
                <a16:creationId xmlns:a16="http://schemas.microsoft.com/office/drawing/2014/main" id="{3D920D53-6C08-4077-A19B-35FF98FC8F90}"/>
              </a:ext>
            </a:extLst>
          </p:cNvPr>
          <p:cNvGrpSpPr/>
          <p:nvPr/>
        </p:nvGrpSpPr>
        <p:grpSpPr>
          <a:xfrm>
            <a:off x="2200321" y="5159297"/>
            <a:ext cx="7857692" cy="1305849"/>
            <a:chOff x="2189688" y="1243577"/>
            <a:chExt cx="7857692" cy="1305849"/>
          </a:xfrm>
        </p:grpSpPr>
        <p:sp>
          <p:nvSpPr>
            <p:cNvPr id="49" name="자유형 23">
              <a:extLst>
                <a:ext uri="{FF2B5EF4-FFF2-40B4-BE49-F238E27FC236}">
                  <a16:creationId xmlns:a16="http://schemas.microsoft.com/office/drawing/2014/main" id="{CB5807F3-C6EB-4792-B464-89D9F0BDE204}"/>
                </a:ext>
              </a:extLst>
            </p:cNvPr>
            <p:cNvSpPr/>
            <p:nvPr/>
          </p:nvSpPr>
          <p:spPr>
            <a:xfrm>
              <a:off x="2964130" y="1243577"/>
              <a:ext cx="7083250" cy="1296551"/>
            </a:xfrm>
            <a:custGeom>
              <a:avLst/>
              <a:gdLst>
                <a:gd name="connsiteX0" fmla="*/ 0 w 10515600"/>
                <a:gd name="connsiteY0" fmla="*/ 130026 h 1300261"/>
                <a:gd name="connsiteX1" fmla="*/ 130026 w 10515600"/>
                <a:gd name="connsiteY1" fmla="*/ 0 h 1300261"/>
                <a:gd name="connsiteX2" fmla="*/ 10385574 w 10515600"/>
                <a:gd name="connsiteY2" fmla="*/ 0 h 1300261"/>
                <a:gd name="connsiteX3" fmla="*/ 10515600 w 10515600"/>
                <a:gd name="connsiteY3" fmla="*/ 130026 h 1300261"/>
                <a:gd name="connsiteX4" fmla="*/ 10515600 w 10515600"/>
                <a:gd name="connsiteY4" fmla="*/ 1170235 h 1300261"/>
                <a:gd name="connsiteX5" fmla="*/ 10385574 w 10515600"/>
                <a:gd name="connsiteY5" fmla="*/ 1300261 h 1300261"/>
                <a:gd name="connsiteX6" fmla="*/ 130026 w 10515600"/>
                <a:gd name="connsiteY6" fmla="*/ 1300261 h 1300261"/>
                <a:gd name="connsiteX7" fmla="*/ 0 w 10515600"/>
                <a:gd name="connsiteY7" fmla="*/ 1170235 h 1300261"/>
                <a:gd name="connsiteX8" fmla="*/ 0 w 10515600"/>
                <a:gd name="connsiteY8" fmla="*/ 130026 h 130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300261">
                  <a:moveTo>
                    <a:pt x="0" y="130026"/>
                  </a:moveTo>
                  <a:cubicBezTo>
                    <a:pt x="0" y="58215"/>
                    <a:pt x="58215" y="0"/>
                    <a:pt x="130026" y="0"/>
                  </a:cubicBezTo>
                  <a:lnTo>
                    <a:pt x="10385574" y="0"/>
                  </a:lnTo>
                  <a:cubicBezTo>
                    <a:pt x="10457385" y="0"/>
                    <a:pt x="10515600" y="58215"/>
                    <a:pt x="10515600" y="130026"/>
                  </a:cubicBezTo>
                  <a:lnTo>
                    <a:pt x="10515600" y="1170235"/>
                  </a:lnTo>
                  <a:cubicBezTo>
                    <a:pt x="10515600" y="1242046"/>
                    <a:pt x="10457385" y="1300261"/>
                    <a:pt x="10385574" y="1300261"/>
                  </a:cubicBezTo>
                  <a:lnTo>
                    <a:pt x="130026" y="1300261"/>
                  </a:lnTo>
                  <a:cubicBezTo>
                    <a:pt x="58215" y="1300261"/>
                    <a:pt x="0" y="1242046"/>
                    <a:pt x="0" y="1170235"/>
                  </a:cubicBezTo>
                  <a:lnTo>
                    <a:pt x="0" y="130026"/>
                  </a:lnTo>
                  <a:close/>
                </a:path>
              </a:pathLst>
            </a:custGeom>
            <a:solidFill>
              <a:schemeClr val="accent1">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01726" tIns="68580" rIns="68581" bIns="68580" numCol="1" spcCol="1270" anchor="t" anchorCtr="0">
              <a:noAutofit/>
            </a:bodyPr>
            <a:lstStyle/>
            <a:p>
              <a:pPr marL="0" lvl="1" algn="l" defTabSz="622300" latinLnBrk="1">
                <a:lnSpc>
                  <a:spcPct val="90000"/>
                </a:lnSpc>
                <a:spcBef>
                  <a:spcPct val="0"/>
                </a:spcBef>
                <a:spcAft>
                  <a:spcPct val="15000"/>
                </a:spcAft>
              </a:pPr>
              <a:endParaRPr lang="ko-KR" altLang="en-US" sz="1400" kern="1200" dirty="0"/>
            </a:p>
          </p:txBody>
        </p:sp>
        <p:sp>
          <p:nvSpPr>
            <p:cNvPr id="50" name="타원 49">
              <a:extLst>
                <a:ext uri="{FF2B5EF4-FFF2-40B4-BE49-F238E27FC236}">
                  <a16:creationId xmlns:a16="http://schemas.microsoft.com/office/drawing/2014/main" id="{BBE982B1-AA19-40CB-B334-5D8B17FBDD50}"/>
                </a:ext>
              </a:extLst>
            </p:cNvPr>
            <p:cNvSpPr/>
            <p:nvPr/>
          </p:nvSpPr>
          <p:spPr>
            <a:xfrm>
              <a:off x="2189688" y="1252874"/>
              <a:ext cx="1503823" cy="1296552"/>
            </a:xfrm>
            <a:prstGeom prst="ellipse">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2"/>
                </a:solidFill>
              </a:endParaRPr>
            </a:p>
          </p:txBody>
        </p:sp>
      </p:grpSp>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a:xfrm>
            <a:off x="818103" y="83771"/>
            <a:ext cx="10515600" cy="1325563"/>
          </a:xfrm>
        </p:spPr>
        <p:txBody>
          <a:bodyPr/>
          <a:lstStyle/>
          <a:p>
            <a:r>
              <a:rPr lang="en-US" altLang="ko-KR" dirty="0"/>
              <a:t>Application Plan</a:t>
            </a:r>
            <a:endParaRPr lang="ko-KR" altLang="en-US" b="0" dirty="0"/>
          </a:p>
        </p:txBody>
      </p:sp>
      <p:grpSp>
        <p:nvGrpSpPr>
          <p:cNvPr id="4" name="그룹 3">
            <a:extLst>
              <a:ext uri="{FF2B5EF4-FFF2-40B4-BE49-F238E27FC236}">
                <a16:creationId xmlns:a16="http://schemas.microsoft.com/office/drawing/2014/main" id="{369C2AF7-94E6-4709-8A62-78491F497B0D}"/>
              </a:ext>
            </a:extLst>
          </p:cNvPr>
          <p:cNvGrpSpPr/>
          <p:nvPr/>
        </p:nvGrpSpPr>
        <p:grpSpPr>
          <a:xfrm>
            <a:off x="2200321" y="1137247"/>
            <a:ext cx="7857692" cy="1305849"/>
            <a:chOff x="2189688" y="1243577"/>
            <a:chExt cx="7857692" cy="1305849"/>
          </a:xfrm>
        </p:grpSpPr>
        <p:sp>
          <p:nvSpPr>
            <p:cNvPr id="24" name="자유형 23"/>
            <p:cNvSpPr/>
            <p:nvPr/>
          </p:nvSpPr>
          <p:spPr>
            <a:xfrm>
              <a:off x="2964130" y="1243577"/>
              <a:ext cx="7083250" cy="1296551"/>
            </a:xfrm>
            <a:custGeom>
              <a:avLst/>
              <a:gdLst>
                <a:gd name="connsiteX0" fmla="*/ 0 w 10515600"/>
                <a:gd name="connsiteY0" fmla="*/ 130026 h 1300261"/>
                <a:gd name="connsiteX1" fmla="*/ 130026 w 10515600"/>
                <a:gd name="connsiteY1" fmla="*/ 0 h 1300261"/>
                <a:gd name="connsiteX2" fmla="*/ 10385574 w 10515600"/>
                <a:gd name="connsiteY2" fmla="*/ 0 h 1300261"/>
                <a:gd name="connsiteX3" fmla="*/ 10515600 w 10515600"/>
                <a:gd name="connsiteY3" fmla="*/ 130026 h 1300261"/>
                <a:gd name="connsiteX4" fmla="*/ 10515600 w 10515600"/>
                <a:gd name="connsiteY4" fmla="*/ 1170235 h 1300261"/>
                <a:gd name="connsiteX5" fmla="*/ 10385574 w 10515600"/>
                <a:gd name="connsiteY5" fmla="*/ 1300261 h 1300261"/>
                <a:gd name="connsiteX6" fmla="*/ 130026 w 10515600"/>
                <a:gd name="connsiteY6" fmla="*/ 1300261 h 1300261"/>
                <a:gd name="connsiteX7" fmla="*/ 0 w 10515600"/>
                <a:gd name="connsiteY7" fmla="*/ 1170235 h 1300261"/>
                <a:gd name="connsiteX8" fmla="*/ 0 w 10515600"/>
                <a:gd name="connsiteY8" fmla="*/ 130026 h 130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300261">
                  <a:moveTo>
                    <a:pt x="0" y="130026"/>
                  </a:moveTo>
                  <a:cubicBezTo>
                    <a:pt x="0" y="58215"/>
                    <a:pt x="58215" y="0"/>
                    <a:pt x="130026" y="0"/>
                  </a:cubicBezTo>
                  <a:lnTo>
                    <a:pt x="10385574" y="0"/>
                  </a:lnTo>
                  <a:cubicBezTo>
                    <a:pt x="10457385" y="0"/>
                    <a:pt x="10515600" y="58215"/>
                    <a:pt x="10515600" y="130026"/>
                  </a:cubicBezTo>
                  <a:lnTo>
                    <a:pt x="10515600" y="1170235"/>
                  </a:lnTo>
                  <a:cubicBezTo>
                    <a:pt x="10515600" y="1242046"/>
                    <a:pt x="10457385" y="1300261"/>
                    <a:pt x="10385574" y="1300261"/>
                  </a:cubicBezTo>
                  <a:lnTo>
                    <a:pt x="130026" y="1300261"/>
                  </a:lnTo>
                  <a:cubicBezTo>
                    <a:pt x="58215" y="1300261"/>
                    <a:pt x="0" y="1242046"/>
                    <a:pt x="0" y="1170235"/>
                  </a:cubicBezTo>
                  <a:lnTo>
                    <a:pt x="0" y="130026"/>
                  </a:lnTo>
                  <a:close/>
                </a:path>
              </a:pathLst>
            </a:custGeom>
            <a:solidFill>
              <a:schemeClr val="accent1">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01726" tIns="68580" rIns="68581" bIns="68580" numCol="1" spcCol="1270" anchor="t" anchorCtr="0">
              <a:noAutofit/>
            </a:bodyPr>
            <a:lstStyle/>
            <a:p>
              <a:pPr marL="0" lvl="1" algn="l" defTabSz="622300" latinLnBrk="1">
                <a:lnSpc>
                  <a:spcPct val="90000"/>
                </a:lnSpc>
                <a:spcBef>
                  <a:spcPct val="0"/>
                </a:spcBef>
                <a:spcAft>
                  <a:spcPct val="15000"/>
                </a:spcAft>
              </a:pPr>
              <a:endParaRPr lang="ko-KR" altLang="en-US" sz="1400" kern="1200" dirty="0"/>
            </a:p>
          </p:txBody>
        </p:sp>
        <p:sp>
          <p:nvSpPr>
            <p:cNvPr id="30" name="타원 29"/>
            <p:cNvSpPr/>
            <p:nvPr/>
          </p:nvSpPr>
          <p:spPr>
            <a:xfrm>
              <a:off x="2189688" y="1252874"/>
              <a:ext cx="1503823" cy="1296552"/>
            </a:xfrm>
            <a:prstGeom prst="ellipse">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2"/>
                </a:solidFill>
              </a:endParaRPr>
            </a:p>
          </p:txBody>
        </p:sp>
      </p:grpSp>
      <p:pic>
        <p:nvPicPr>
          <p:cNvPr id="1026" name="Picture 2" descr="D:\joohyung\google_drive_backup\joohyung\성대\3학년\1학기\소공개\팀프로젝트\loc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3351" y="1221341"/>
            <a:ext cx="857753" cy="66572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2101816" y="1920025"/>
            <a:ext cx="1700825" cy="338554"/>
          </a:xfrm>
          <a:prstGeom prst="rect">
            <a:avLst/>
          </a:prstGeom>
          <a:noFill/>
        </p:spPr>
        <p:txBody>
          <a:bodyPr wrap="square" rtlCol="0">
            <a:spAutoFit/>
          </a:bodyPr>
          <a:lstStyle/>
          <a:p>
            <a:pPr algn="ctr"/>
            <a:r>
              <a:rPr lang="en-US" altLang="ko-KR" sz="1600" b="1" dirty="0"/>
              <a:t>Find A Way</a:t>
            </a:r>
            <a:endParaRPr lang="ko-KR" altLang="en-US" sz="1600" b="1" dirty="0"/>
          </a:p>
        </p:txBody>
      </p:sp>
      <p:sp>
        <p:nvSpPr>
          <p:cNvPr id="32" name="TextBox 31"/>
          <p:cNvSpPr txBox="1"/>
          <p:nvPr/>
        </p:nvSpPr>
        <p:spPr>
          <a:xfrm>
            <a:off x="3935085" y="1152708"/>
            <a:ext cx="5878284" cy="1267014"/>
          </a:xfrm>
          <a:prstGeom prst="rect">
            <a:avLst/>
          </a:prstGeom>
          <a:noFill/>
        </p:spPr>
        <p:txBody>
          <a:bodyPr wrap="square" rtlCol="0">
            <a:spAutoFit/>
          </a:bodyPr>
          <a:lstStyle/>
          <a:p>
            <a:pPr marL="285750" indent="-285750">
              <a:buFont typeface="Arial" panose="020B0604020202020204" pitchFamily="34" charset="0"/>
              <a:buChar char="•"/>
            </a:pPr>
            <a:r>
              <a:rPr lang="en-US" altLang="ko-KR" sz="1700" dirty="0"/>
              <a:t>Can be extended to find a way between any two locations in Korea</a:t>
            </a:r>
          </a:p>
          <a:p>
            <a:pPr>
              <a:lnSpc>
                <a:spcPts val="1000"/>
              </a:lnSpc>
            </a:pPr>
            <a:endParaRPr lang="en-US" altLang="ko-KR" sz="1700" dirty="0"/>
          </a:p>
          <a:p>
            <a:pPr marL="285750" indent="-285750">
              <a:buFont typeface="Arial" panose="020B0604020202020204" pitchFamily="34" charset="0"/>
              <a:buChar char="•"/>
            </a:pPr>
            <a:r>
              <a:rPr lang="en-US" altLang="ko-KR" sz="1700" dirty="0"/>
              <a:t>Seoul to Busan, 1</a:t>
            </a:r>
            <a:r>
              <a:rPr lang="en-US" altLang="ko-KR" sz="1700" baseline="30000" dirty="0"/>
              <a:t>st</a:t>
            </a:r>
            <a:r>
              <a:rPr lang="en-US" altLang="ko-KR" sz="1700" dirty="0"/>
              <a:t> floor to 3</a:t>
            </a:r>
            <a:r>
              <a:rPr lang="en-US" altLang="ko-KR" sz="1700" baseline="30000" dirty="0"/>
              <a:t>rd</a:t>
            </a:r>
            <a:r>
              <a:rPr lang="en-US" altLang="ko-KR" sz="1700" dirty="0"/>
              <a:t> floor in same building.. Any two places!</a:t>
            </a:r>
            <a:endParaRPr lang="ko-KR" altLang="en-US" dirty="0"/>
          </a:p>
        </p:txBody>
      </p:sp>
      <p:sp>
        <p:nvSpPr>
          <p:cNvPr id="37" name="TextBox 36"/>
          <p:cNvSpPr txBox="1"/>
          <p:nvPr/>
        </p:nvSpPr>
        <p:spPr>
          <a:xfrm>
            <a:off x="2273565" y="3313581"/>
            <a:ext cx="1386660" cy="338554"/>
          </a:xfrm>
          <a:prstGeom prst="rect">
            <a:avLst/>
          </a:prstGeom>
          <a:noFill/>
        </p:spPr>
        <p:txBody>
          <a:bodyPr wrap="square" rtlCol="0">
            <a:spAutoFit/>
          </a:bodyPr>
          <a:lstStyle/>
          <a:p>
            <a:pPr algn="ctr"/>
            <a:r>
              <a:rPr lang="en-US" altLang="ko-KR" sz="1600" b="1" dirty="0"/>
              <a:t>Rescue</a:t>
            </a:r>
            <a:endParaRPr lang="ko-KR" altLang="en-US" sz="1600" b="1" dirty="0"/>
          </a:p>
        </p:txBody>
      </p:sp>
      <p:pic>
        <p:nvPicPr>
          <p:cNvPr id="1027" name="Picture 3" descr="D:\joohyung\google_drive_backup\joohyung\성대\3학년\1학기\소공개\팀프로젝트\resc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8943" y="2565524"/>
            <a:ext cx="766573" cy="651132"/>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3935085" y="4078397"/>
            <a:ext cx="4898992" cy="743793"/>
          </a:xfrm>
          <a:prstGeom prst="rect">
            <a:avLst/>
          </a:prstGeom>
          <a:noFill/>
        </p:spPr>
        <p:txBody>
          <a:bodyPr wrap="square" rtlCol="0">
            <a:spAutoFit/>
          </a:bodyPr>
          <a:lstStyle/>
          <a:p>
            <a:pPr marL="285750" indent="-285750">
              <a:buFont typeface="Arial" panose="020B0604020202020204" pitchFamily="34" charset="0"/>
              <a:buChar char="•"/>
            </a:pPr>
            <a:r>
              <a:rPr lang="en-US" altLang="ko-KR" sz="1700" dirty="0"/>
              <a:t>Can be extended to find people around us </a:t>
            </a:r>
          </a:p>
          <a:p>
            <a:pPr>
              <a:lnSpc>
                <a:spcPts val="1000"/>
              </a:lnSpc>
            </a:pPr>
            <a:endParaRPr lang="en-US" altLang="ko-KR" sz="1700" dirty="0"/>
          </a:p>
          <a:p>
            <a:pPr marL="285750" indent="-285750">
              <a:buFont typeface="Arial" panose="020B0604020202020204" pitchFamily="34" charset="0"/>
              <a:buChar char="•"/>
            </a:pPr>
            <a:r>
              <a:rPr lang="en-US" altLang="ko-KR" sz="1700" dirty="0"/>
              <a:t>Get to know each other!</a:t>
            </a:r>
            <a:endParaRPr lang="ko-KR" altLang="en-US" sz="1700" dirty="0"/>
          </a:p>
        </p:txBody>
      </p:sp>
      <p:sp>
        <p:nvSpPr>
          <p:cNvPr id="42" name="TextBox 41"/>
          <p:cNvSpPr txBox="1"/>
          <p:nvPr/>
        </p:nvSpPr>
        <p:spPr>
          <a:xfrm>
            <a:off x="2171707" y="4604686"/>
            <a:ext cx="1606111" cy="338554"/>
          </a:xfrm>
          <a:prstGeom prst="rect">
            <a:avLst/>
          </a:prstGeom>
          <a:noFill/>
        </p:spPr>
        <p:txBody>
          <a:bodyPr wrap="square" rtlCol="0">
            <a:spAutoFit/>
          </a:bodyPr>
          <a:lstStyle/>
          <a:p>
            <a:pPr algn="ctr"/>
            <a:r>
              <a:rPr lang="en-US" altLang="ko-KR" sz="1600" b="1" dirty="0"/>
              <a:t>Find People</a:t>
            </a:r>
            <a:endParaRPr lang="ko-KR" altLang="en-US" sz="1600" b="1" dirty="0"/>
          </a:p>
        </p:txBody>
      </p:sp>
      <p:pic>
        <p:nvPicPr>
          <p:cNvPr id="1028" name="Picture 4" descr="D:\joohyung\google_drive_backup\joohyung\성대\3학년\1학기\소공개\팀프로젝트\peopl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250" y="4068043"/>
            <a:ext cx="1111290" cy="3243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074586" y="5935676"/>
            <a:ext cx="1784618" cy="338554"/>
          </a:xfrm>
          <a:prstGeom prst="rect">
            <a:avLst/>
          </a:prstGeom>
          <a:noFill/>
        </p:spPr>
        <p:txBody>
          <a:bodyPr wrap="square" rtlCol="0">
            <a:spAutoFit/>
          </a:bodyPr>
          <a:lstStyle/>
          <a:p>
            <a:pPr algn="ctr"/>
            <a:r>
              <a:rPr lang="en-US" altLang="ko-KR" sz="1600" b="1" dirty="0"/>
              <a:t>Campus Tour</a:t>
            </a:r>
            <a:endParaRPr lang="ko-KR" altLang="en-US" sz="1600" b="1" dirty="0"/>
          </a:p>
        </p:txBody>
      </p:sp>
      <p:pic>
        <p:nvPicPr>
          <p:cNvPr id="2" name="Picture 2" descr="D:\joohyung\google_drive_backup\joohyung\성대\3학년\1학기\소공개\팀프로젝트\제안서\campus_tou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81546" y="5350167"/>
            <a:ext cx="941366" cy="45600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935085" y="5306034"/>
            <a:ext cx="6186149" cy="1000274"/>
          </a:xfrm>
          <a:prstGeom prst="rect">
            <a:avLst/>
          </a:prstGeom>
          <a:noFill/>
        </p:spPr>
        <p:txBody>
          <a:bodyPr wrap="square" rtlCol="0">
            <a:spAutoFit/>
          </a:bodyPr>
          <a:lstStyle/>
          <a:p>
            <a:pPr marL="285750" indent="-285750">
              <a:buFont typeface="Arial" panose="020B0604020202020204" pitchFamily="34" charset="0"/>
              <a:buChar char="•"/>
            </a:pPr>
            <a:r>
              <a:rPr lang="en-US" altLang="ko-KR" sz="1700" dirty="0"/>
              <a:t>Any middle or high school students interested in university can have campus tour on their smartphone</a:t>
            </a:r>
          </a:p>
          <a:p>
            <a:pPr marL="285750" indent="-285750">
              <a:lnSpc>
                <a:spcPts val="1500"/>
              </a:lnSpc>
              <a:buFont typeface="Arial" panose="020B0604020202020204" pitchFamily="34" charset="0"/>
              <a:buChar char="•"/>
            </a:pPr>
            <a:endParaRPr lang="en-US" altLang="ko-KR" sz="1700" dirty="0"/>
          </a:p>
          <a:p>
            <a:pPr marL="285750" indent="-285750">
              <a:lnSpc>
                <a:spcPts val="1500"/>
              </a:lnSpc>
              <a:buFont typeface="Arial" panose="020B0604020202020204" pitchFamily="34" charset="0"/>
              <a:buChar char="•"/>
            </a:pPr>
            <a:r>
              <a:rPr lang="en-US" altLang="ko-KR" sz="1700" dirty="0"/>
              <a:t>Also useful for those who don’t or rarely go to campus</a:t>
            </a:r>
            <a:endParaRPr lang="ko-KR" altLang="en-US" sz="1700" dirty="0"/>
          </a:p>
        </p:txBody>
      </p:sp>
      <p:sp>
        <p:nvSpPr>
          <p:cNvPr id="39" name="TextBox 38"/>
          <p:cNvSpPr txBox="1"/>
          <p:nvPr/>
        </p:nvSpPr>
        <p:spPr>
          <a:xfrm>
            <a:off x="3935085" y="2627785"/>
            <a:ext cx="4898992" cy="1005403"/>
          </a:xfrm>
          <a:prstGeom prst="rect">
            <a:avLst/>
          </a:prstGeom>
          <a:noFill/>
        </p:spPr>
        <p:txBody>
          <a:bodyPr wrap="square" rtlCol="0">
            <a:spAutoFit/>
          </a:bodyPr>
          <a:lstStyle/>
          <a:p>
            <a:pPr marL="285750" indent="-285750">
              <a:buFont typeface="Arial" panose="020B0604020202020204" pitchFamily="34" charset="0"/>
              <a:buChar char="•"/>
            </a:pPr>
            <a:r>
              <a:rPr lang="en-US" altLang="ko-KR" sz="1700" dirty="0"/>
              <a:t>You can get quick help from police officers and firefighters</a:t>
            </a:r>
          </a:p>
          <a:p>
            <a:pPr>
              <a:lnSpc>
                <a:spcPts val="1000"/>
              </a:lnSpc>
            </a:pPr>
            <a:endParaRPr lang="en-US" altLang="ko-KR" sz="1700" dirty="0"/>
          </a:p>
          <a:p>
            <a:pPr marL="285750" indent="-285750">
              <a:buFont typeface="Arial" panose="020B0604020202020204" pitchFamily="34" charset="0"/>
              <a:buChar char="•"/>
            </a:pPr>
            <a:r>
              <a:rPr lang="en-US" altLang="ko-KR" sz="1700" dirty="0"/>
              <a:t>Location and path accuracy save our life!</a:t>
            </a:r>
            <a:endParaRPr lang="ko-KR" altLang="en-US" sz="1700" dirty="0"/>
          </a:p>
        </p:txBody>
      </p:sp>
    </p:spTree>
    <p:extLst>
      <p:ext uri="{BB962C8B-B14F-4D97-AF65-F5344CB8AC3E}">
        <p14:creationId xmlns:p14="http://schemas.microsoft.com/office/powerpoint/2010/main" val="1851372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id="{6D95C44C-A18D-458E-8B1D-17F447787314}"/>
              </a:ext>
            </a:extLst>
          </p:cNvPr>
          <p:cNvGrpSpPr/>
          <p:nvPr/>
        </p:nvGrpSpPr>
        <p:grpSpPr>
          <a:xfrm>
            <a:off x="2200321" y="2467021"/>
            <a:ext cx="7857692" cy="1305849"/>
            <a:chOff x="2189688" y="1243577"/>
            <a:chExt cx="7857692" cy="1305849"/>
          </a:xfrm>
        </p:grpSpPr>
        <p:sp>
          <p:nvSpPr>
            <p:cNvPr id="34" name="자유형 23">
              <a:extLst>
                <a:ext uri="{FF2B5EF4-FFF2-40B4-BE49-F238E27FC236}">
                  <a16:creationId xmlns:a16="http://schemas.microsoft.com/office/drawing/2014/main" id="{1FD52F80-7714-483F-AAAA-81DE66AD80AF}"/>
                </a:ext>
              </a:extLst>
            </p:cNvPr>
            <p:cNvSpPr/>
            <p:nvPr/>
          </p:nvSpPr>
          <p:spPr>
            <a:xfrm>
              <a:off x="2964130" y="1243577"/>
              <a:ext cx="7083250" cy="1296551"/>
            </a:xfrm>
            <a:custGeom>
              <a:avLst/>
              <a:gdLst>
                <a:gd name="connsiteX0" fmla="*/ 0 w 10515600"/>
                <a:gd name="connsiteY0" fmla="*/ 130026 h 1300261"/>
                <a:gd name="connsiteX1" fmla="*/ 130026 w 10515600"/>
                <a:gd name="connsiteY1" fmla="*/ 0 h 1300261"/>
                <a:gd name="connsiteX2" fmla="*/ 10385574 w 10515600"/>
                <a:gd name="connsiteY2" fmla="*/ 0 h 1300261"/>
                <a:gd name="connsiteX3" fmla="*/ 10515600 w 10515600"/>
                <a:gd name="connsiteY3" fmla="*/ 130026 h 1300261"/>
                <a:gd name="connsiteX4" fmla="*/ 10515600 w 10515600"/>
                <a:gd name="connsiteY4" fmla="*/ 1170235 h 1300261"/>
                <a:gd name="connsiteX5" fmla="*/ 10385574 w 10515600"/>
                <a:gd name="connsiteY5" fmla="*/ 1300261 h 1300261"/>
                <a:gd name="connsiteX6" fmla="*/ 130026 w 10515600"/>
                <a:gd name="connsiteY6" fmla="*/ 1300261 h 1300261"/>
                <a:gd name="connsiteX7" fmla="*/ 0 w 10515600"/>
                <a:gd name="connsiteY7" fmla="*/ 1170235 h 1300261"/>
                <a:gd name="connsiteX8" fmla="*/ 0 w 10515600"/>
                <a:gd name="connsiteY8" fmla="*/ 130026 h 130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300261">
                  <a:moveTo>
                    <a:pt x="0" y="130026"/>
                  </a:moveTo>
                  <a:cubicBezTo>
                    <a:pt x="0" y="58215"/>
                    <a:pt x="58215" y="0"/>
                    <a:pt x="130026" y="0"/>
                  </a:cubicBezTo>
                  <a:lnTo>
                    <a:pt x="10385574" y="0"/>
                  </a:lnTo>
                  <a:cubicBezTo>
                    <a:pt x="10457385" y="0"/>
                    <a:pt x="10515600" y="58215"/>
                    <a:pt x="10515600" y="130026"/>
                  </a:cubicBezTo>
                  <a:lnTo>
                    <a:pt x="10515600" y="1170235"/>
                  </a:lnTo>
                  <a:cubicBezTo>
                    <a:pt x="10515600" y="1242046"/>
                    <a:pt x="10457385" y="1300261"/>
                    <a:pt x="10385574" y="1300261"/>
                  </a:cubicBezTo>
                  <a:lnTo>
                    <a:pt x="130026" y="1300261"/>
                  </a:lnTo>
                  <a:cubicBezTo>
                    <a:pt x="58215" y="1300261"/>
                    <a:pt x="0" y="1242046"/>
                    <a:pt x="0" y="1170235"/>
                  </a:cubicBezTo>
                  <a:lnTo>
                    <a:pt x="0" y="130026"/>
                  </a:lnTo>
                  <a:close/>
                </a:path>
              </a:pathLst>
            </a:custGeom>
            <a:solidFill>
              <a:schemeClr val="accent1">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01726" tIns="68580" rIns="68581" bIns="68580" numCol="1" spcCol="1270" anchor="t" anchorCtr="0">
              <a:noAutofit/>
            </a:bodyPr>
            <a:lstStyle/>
            <a:p>
              <a:pPr marL="0" lvl="1" algn="l" defTabSz="622300" latinLnBrk="1">
                <a:lnSpc>
                  <a:spcPct val="90000"/>
                </a:lnSpc>
                <a:spcBef>
                  <a:spcPct val="0"/>
                </a:spcBef>
                <a:spcAft>
                  <a:spcPct val="15000"/>
                </a:spcAft>
              </a:pPr>
              <a:endParaRPr lang="ko-KR" altLang="en-US" sz="1400" kern="1200" dirty="0"/>
            </a:p>
          </p:txBody>
        </p:sp>
        <p:sp>
          <p:nvSpPr>
            <p:cNvPr id="38" name="타원 37">
              <a:extLst>
                <a:ext uri="{FF2B5EF4-FFF2-40B4-BE49-F238E27FC236}">
                  <a16:creationId xmlns:a16="http://schemas.microsoft.com/office/drawing/2014/main" id="{C06459E1-9654-45A9-B4C4-D18A654F82E7}"/>
                </a:ext>
              </a:extLst>
            </p:cNvPr>
            <p:cNvSpPr/>
            <p:nvPr/>
          </p:nvSpPr>
          <p:spPr>
            <a:xfrm>
              <a:off x="2189688" y="1252874"/>
              <a:ext cx="1503823" cy="1296552"/>
            </a:xfrm>
            <a:prstGeom prst="ellipse">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2"/>
                </a:solidFill>
              </a:endParaRPr>
            </a:p>
          </p:txBody>
        </p:sp>
      </p:grpSp>
      <p:grpSp>
        <p:nvGrpSpPr>
          <p:cNvPr id="43" name="그룹 42">
            <a:extLst>
              <a:ext uri="{FF2B5EF4-FFF2-40B4-BE49-F238E27FC236}">
                <a16:creationId xmlns:a16="http://schemas.microsoft.com/office/drawing/2014/main" id="{D7FE9395-085D-4C71-9F2F-068731A6AE39}"/>
              </a:ext>
            </a:extLst>
          </p:cNvPr>
          <p:cNvGrpSpPr/>
          <p:nvPr/>
        </p:nvGrpSpPr>
        <p:grpSpPr>
          <a:xfrm>
            <a:off x="2200321" y="3802019"/>
            <a:ext cx="7857692" cy="1305849"/>
            <a:chOff x="2189688" y="1243577"/>
            <a:chExt cx="7857692" cy="1305849"/>
          </a:xfrm>
        </p:grpSpPr>
        <p:sp>
          <p:nvSpPr>
            <p:cNvPr id="44" name="자유형 23">
              <a:extLst>
                <a:ext uri="{FF2B5EF4-FFF2-40B4-BE49-F238E27FC236}">
                  <a16:creationId xmlns:a16="http://schemas.microsoft.com/office/drawing/2014/main" id="{A7EE7784-6AA8-4592-A988-FDB1BDC99E0B}"/>
                </a:ext>
              </a:extLst>
            </p:cNvPr>
            <p:cNvSpPr/>
            <p:nvPr/>
          </p:nvSpPr>
          <p:spPr>
            <a:xfrm>
              <a:off x="2964130" y="1243577"/>
              <a:ext cx="7083250" cy="1296551"/>
            </a:xfrm>
            <a:custGeom>
              <a:avLst/>
              <a:gdLst>
                <a:gd name="connsiteX0" fmla="*/ 0 w 10515600"/>
                <a:gd name="connsiteY0" fmla="*/ 130026 h 1300261"/>
                <a:gd name="connsiteX1" fmla="*/ 130026 w 10515600"/>
                <a:gd name="connsiteY1" fmla="*/ 0 h 1300261"/>
                <a:gd name="connsiteX2" fmla="*/ 10385574 w 10515600"/>
                <a:gd name="connsiteY2" fmla="*/ 0 h 1300261"/>
                <a:gd name="connsiteX3" fmla="*/ 10515600 w 10515600"/>
                <a:gd name="connsiteY3" fmla="*/ 130026 h 1300261"/>
                <a:gd name="connsiteX4" fmla="*/ 10515600 w 10515600"/>
                <a:gd name="connsiteY4" fmla="*/ 1170235 h 1300261"/>
                <a:gd name="connsiteX5" fmla="*/ 10385574 w 10515600"/>
                <a:gd name="connsiteY5" fmla="*/ 1300261 h 1300261"/>
                <a:gd name="connsiteX6" fmla="*/ 130026 w 10515600"/>
                <a:gd name="connsiteY6" fmla="*/ 1300261 h 1300261"/>
                <a:gd name="connsiteX7" fmla="*/ 0 w 10515600"/>
                <a:gd name="connsiteY7" fmla="*/ 1170235 h 1300261"/>
                <a:gd name="connsiteX8" fmla="*/ 0 w 10515600"/>
                <a:gd name="connsiteY8" fmla="*/ 130026 h 130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300261">
                  <a:moveTo>
                    <a:pt x="0" y="130026"/>
                  </a:moveTo>
                  <a:cubicBezTo>
                    <a:pt x="0" y="58215"/>
                    <a:pt x="58215" y="0"/>
                    <a:pt x="130026" y="0"/>
                  </a:cubicBezTo>
                  <a:lnTo>
                    <a:pt x="10385574" y="0"/>
                  </a:lnTo>
                  <a:cubicBezTo>
                    <a:pt x="10457385" y="0"/>
                    <a:pt x="10515600" y="58215"/>
                    <a:pt x="10515600" y="130026"/>
                  </a:cubicBezTo>
                  <a:lnTo>
                    <a:pt x="10515600" y="1170235"/>
                  </a:lnTo>
                  <a:cubicBezTo>
                    <a:pt x="10515600" y="1242046"/>
                    <a:pt x="10457385" y="1300261"/>
                    <a:pt x="10385574" y="1300261"/>
                  </a:cubicBezTo>
                  <a:lnTo>
                    <a:pt x="130026" y="1300261"/>
                  </a:lnTo>
                  <a:cubicBezTo>
                    <a:pt x="58215" y="1300261"/>
                    <a:pt x="0" y="1242046"/>
                    <a:pt x="0" y="1170235"/>
                  </a:cubicBezTo>
                  <a:lnTo>
                    <a:pt x="0" y="130026"/>
                  </a:lnTo>
                  <a:close/>
                </a:path>
              </a:pathLst>
            </a:custGeom>
            <a:solidFill>
              <a:schemeClr val="accent1">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01726" tIns="68580" rIns="68581" bIns="68580" numCol="1" spcCol="1270" anchor="t" anchorCtr="0">
              <a:noAutofit/>
            </a:bodyPr>
            <a:lstStyle/>
            <a:p>
              <a:pPr marL="0" lvl="1" algn="l" defTabSz="622300" latinLnBrk="1">
                <a:lnSpc>
                  <a:spcPct val="90000"/>
                </a:lnSpc>
                <a:spcBef>
                  <a:spcPct val="0"/>
                </a:spcBef>
                <a:spcAft>
                  <a:spcPct val="15000"/>
                </a:spcAft>
              </a:pPr>
              <a:endParaRPr lang="ko-KR" altLang="en-US" sz="1400" kern="1200" dirty="0"/>
            </a:p>
          </p:txBody>
        </p:sp>
        <p:sp>
          <p:nvSpPr>
            <p:cNvPr id="45" name="타원 44">
              <a:extLst>
                <a:ext uri="{FF2B5EF4-FFF2-40B4-BE49-F238E27FC236}">
                  <a16:creationId xmlns:a16="http://schemas.microsoft.com/office/drawing/2014/main" id="{C9383299-8330-4D92-8903-86B217D256B0}"/>
                </a:ext>
              </a:extLst>
            </p:cNvPr>
            <p:cNvSpPr/>
            <p:nvPr/>
          </p:nvSpPr>
          <p:spPr>
            <a:xfrm>
              <a:off x="2189688" y="1252874"/>
              <a:ext cx="1503823" cy="1296552"/>
            </a:xfrm>
            <a:prstGeom prst="ellipse">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2"/>
                </a:solidFill>
              </a:endParaRPr>
            </a:p>
          </p:txBody>
        </p:sp>
      </p:grpSp>
      <p:grpSp>
        <p:nvGrpSpPr>
          <p:cNvPr id="46" name="그룹 45">
            <a:extLst>
              <a:ext uri="{FF2B5EF4-FFF2-40B4-BE49-F238E27FC236}">
                <a16:creationId xmlns:a16="http://schemas.microsoft.com/office/drawing/2014/main" id="{6B6B1E2A-3986-4C81-B99D-C7DD5A98C2FE}"/>
              </a:ext>
            </a:extLst>
          </p:cNvPr>
          <p:cNvGrpSpPr/>
          <p:nvPr/>
        </p:nvGrpSpPr>
        <p:grpSpPr>
          <a:xfrm>
            <a:off x="2200321" y="5159297"/>
            <a:ext cx="7857692" cy="1305849"/>
            <a:chOff x="2189688" y="1243577"/>
            <a:chExt cx="7857692" cy="1305849"/>
          </a:xfrm>
        </p:grpSpPr>
        <p:sp>
          <p:nvSpPr>
            <p:cNvPr id="47" name="자유형 23">
              <a:extLst>
                <a:ext uri="{FF2B5EF4-FFF2-40B4-BE49-F238E27FC236}">
                  <a16:creationId xmlns:a16="http://schemas.microsoft.com/office/drawing/2014/main" id="{E2EFFFB8-6959-4E7C-A70A-9B2EB763D711}"/>
                </a:ext>
              </a:extLst>
            </p:cNvPr>
            <p:cNvSpPr/>
            <p:nvPr/>
          </p:nvSpPr>
          <p:spPr>
            <a:xfrm>
              <a:off x="2964130" y="1243577"/>
              <a:ext cx="7083250" cy="1296551"/>
            </a:xfrm>
            <a:custGeom>
              <a:avLst/>
              <a:gdLst>
                <a:gd name="connsiteX0" fmla="*/ 0 w 10515600"/>
                <a:gd name="connsiteY0" fmla="*/ 130026 h 1300261"/>
                <a:gd name="connsiteX1" fmla="*/ 130026 w 10515600"/>
                <a:gd name="connsiteY1" fmla="*/ 0 h 1300261"/>
                <a:gd name="connsiteX2" fmla="*/ 10385574 w 10515600"/>
                <a:gd name="connsiteY2" fmla="*/ 0 h 1300261"/>
                <a:gd name="connsiteX3" fmla="*/ 10515600 w 10515600"/>
                <a:gd name="connsiteY3" fmla="*/ 130026 h 1300261"/>
                <a:gd name="connsiteX4" fmla="*/ 10515600 w 10515600"/>
                <a:gd name="connsiteY4" fmla="*/ 1170235 h 1300261"/>
                <a:gd name="connsiteX5" fmla="*/ 10385574 w 10515600"/>
                <a:gd name="connsiteY5" fmla="*/ 1300261 h 1300261"/>
                <a:gd name="connsiteX6" fmla="*/ 130026 w 10515600"/>
                <a:gd name="connsiteY6" fmla="*/ 1300261 h 1300261"/>
                <a:gd name="connsiteX7" fmla="*/ 0 w 10515600"/>
                <a:gd name="connsiteY7" fmla="*/ 1170235 h 1300261"/>
                <a:gd name="connsiteX8" fmla="*/ 0 w 10515600"/>
                <a:gd name="connsiteY8" fmla="*/ 130026 h 130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300261">
                  <a:moveTo>
                    <a:pt x="0" y="130026"/>
                  </a:moveTo>
                  <a:cubicBezTo>
                    <a:pt x="0" y="58215"/>
                    <a:pt x="58215" y="0"/>
                    <a:pt x="130026" y="0"/>
                  </a:cubicBezTo>
                  <a:lnTo>
                    <a:pt x="10385574" y="0"/>
                  </a:lnTo>
                  <a:cubicBezTo>
                    <a:pt x="10457385" y="0"/>
                    <a:pt x="10515600" y="58215"/>
                    <a:pt x="10515600" y="130026"/>
                  </a:cubicBezTo>
                  <a:lnTo>
                    <a:pt x="10515600" y="1170235"/>
                  </a:lnTo>
                  <a:cubicBezTo>
                    <a:pt x="10515600" y="1242046"/>
                    <a:pt x="10457385" y="1300261"/>
                    <a:pt x="10385574" y="1300261"/>
                  </a:cubicBezTo>
                  <a:lnTo>
                    <a:pt x="130026" y="1300261"/>
                  </a:lnTo>
                  <a:cubicBezTo>
                    <a:pt x="58215" y="1300261"/>
                    <a:pt x="0" y="1242046"/>
                    <a:pt x="0" y="1170235"/>
                  </a:cubicBezTo>
                  <a:lnTo>
                    <a:pt x="0" y="130026"/>
                  </a:lnTo>
                  <a:close/>
                </a:path>
              </a:pathLst>
            </a:custGeom>
            <a:solidFill>
              <a:schemeClr val="accent1">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01726" tIns="68580" rIns="68581" bIns="68580" numCol="1" spcCol="1270" anchor="t" anchorCtr="0">
              <a:noAutofit/>
            </a:bodyPr>
            <a:lstStyle/>
            <a:p>
              <a:pPr marL="0" lvl="1" algn="l" defTabSz="622300" latinLnBrk="1">
                <a:lnSpc>
                  <a:spcPct val="90000"/>
                </a:lnSpc>
                <a:spcBef>
                  <a:spcPct val="0"/>
                </a:spcBef>
                <a:spcAft>
                  <a:spcPct val="15000"/>
                </a:spcAft>
              </a:pPr>
              <a:endParaRPr lang="ko-KR" altLang="en-US" sz="1400" kern="1200" dirty="0"/>
            </a:p>
          </p:txBody>
        </p:sp>
        <p:sp>
          <p:nvSpPr>
            <p:cNvPr id="48" name="타원 47">
              <a:extLst>
                <a:ext uri="{FF2B5EF4-FFF2-40B4-BE49-F238E27FC236}">
                  <a16:creationId xmlns:a16="http://schemas.microsoft.com/office/drawing/2014/main" id="{FA08E775-ED7B-4FD3-BBF4-6F8DFD1A8A71}"/>
                </a:ext>
              </a:extLst>
            </p:cNvPr>
            <p:cNvSpPr/>
            <p:nvPr/>
          </p:nvSpPr>
          <p:spPr>
            <a:xfrm>
              <a:off x="2189688" y="1252874"/>
              <a:ext cx="1503823" cy="1296552"/>
            </a:xfrm>
            <a:prstGeom prst="ellipse">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2"/>
                </a:solidFill>
              </a:endParaRPr>
            </a:p>
          </p:txBody>
        </p:sp>
      </p:grpSp>
      <p:grpSp>
        <p:nvGrpSpPr>
          <p:cNvPr id="49" name="그룹 48">
            <a:extLst>
              <a:ext uri="{FF2B5EF4-FFF2-40B4-BE49-F238E27FC236}">
                <a16:creationId xmlns:a16="http://schemas.microsoft.com/office/drawing/2014/main" id="{A661AC4A-BCB3-4E92-A977-C58A8ACC3C82}"/>
              </a:ext>
            </a:extLst>
          </p:cNvPr>
          <p:cNvGrpSpPr/>
          <p:nvPr/>
        </p:nvGrpSpPr>
        <p:grpSpPr>
          <a:xfrm>
            <a:off x="2200321" y="1137247"/>
            <a:ext cx="7857692" cy="1305849"/>
            <a:chOff x="2189688" y="1243577"/>
            <a:chExt cx="7857692" cy="1305849"/>
          </a:xfrm>
        </p:grpSpPr>
        <p:sp>
          <p:nvSpPr>
            <p:cNvPr id="50" name="자유형 23">
              <a:extLst>
                <a:ext uri="{FF2B5EF4-FFF2-40B4-BE49-F238E27FC236}">
                  <a16:creationId xmlns:a16="http://schemas.microsoft.com/office/drawing/2014/main" id="{D17E1B9C-5F40-46BF-AA07-9B67129B4A20}"/>
                </a:ext>
              </a:extLst>
            </p:cNvPr>
            <p:cNvSpPr/>
            <p:nvPr/>
          </p:nvSpPr>
          <p:spPr>
            <a:xfrm>
              <a:off x="2964130" y="1243577"/>
              <a:ext cx="7083250" cy="1296551"/>
            </a:xfrm>
            <a:custGeom>
              <a:avLst/>
              <a:gdLst>
                <a:gd name="connsiteX0" fmla="*/ 0 w 10515600"/>
                <a:gd name="connsiteY0" fmla="*/ 130026 h 1300261"/>
                <a:gd name="connsiteX1" fmla="*/ 130026 w 10515600"/>
                <a:gd name="connsiteY1" fmla="*/ 0 h 1300261"/>
                <a:gd name="connsiteX2" fmla="*/ 10385574 w 10515600"/>
                <a:gd name="connsiteY2" fmla="*/ 0 h 1300261"/>
                <a:gd name="connsiteX3" fmla="*/ 10515600 w 10515600"/>
                <a:gd name="connsiteY3" fmla="*/ 130026 h 1300261"/>
                <a:gd name="connsiteX4" fmla="*/ 10515600 w 10515600"/>
                <a:gd name="connsiteY4" fmla="*/ 1170235 h 1300261"/>
                <a:gd name="connsiteX5" fmla="*/ 10385574 w 10515600"/>
                <a:gd name="connsiteY5" fmla="*/ 1300261 h 1300261"/>
                <a:gd name="connsiteX6" fmla="*/ 130026 w 10515600"/>
                <a:gd name="connsiteY6" fmla="*/ 1300261 h 1300261"/>
                <a:gd name="connsiteX7" fmla="*/ 0 w 10515600"/>
                <a:gd name="connsiteY7" fmla="*/ 1170235 h 1300261"/>
                <a:gd name="connsiteX8" fmla="*/ 0 w 10515600"/>
                <a:gd name="connsiteY8" fmla="*/ 130026 h 130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300261">
                  <a:moveTo>
                    <a:pt x="0" y="130026"/>
                  </a:moveTo>
                  <a:cubicBezTo>
                    <a:pt x="0" y="58215"/>
                    <a:pt x="58215" y="0"/>
                    <a:pt x="130026" y="0"/>
                  </a:cubicBezTo>
                  <a:lnTo>
                    <a:pt x="10385574" y="0"/>
                  </a:lnTo>
                  <a:cubicBezTo>
                    <a:pt x="10457385" y="0"/>
                    <a:pt x="10515600" y="58215"/>
                    <a:pt x="10515600" y="130026"/>
                  </a:cubicBezTo>
                  <a:lnTo>
                    <a:pt x="10515600" y="1170235"/>
                  </a:lnTo>
                  <a:cubicBezTo>
                    <a:pt x="10515600" y="1242046"/>
                    <a:pt x="10457385" y="1300261"/>
                    <a:pt x="10385574" y="1300261"/>
                  </a:cubicBezTo>
                  <a:lnTo>
                    <a:pt x="130026" y="1300261"/>
                  </a:lnTo>
                  <a:cubicBezTo>
                    <a:pt x="58215" y="1300261"/>
                    <a:pt x="0" y="1242046"/>
                    <a:pt x="0" y="1170235"/>
                  </a:cubicBezTo>
                  <a:lnTo>
                    <a:pt x="0" y="130026"/>
                  </a:lnTo>
                  <a:close/>
                </a:path>
              </a:pathLst>
            </a:custGeom>
            <a:solidFill>
              <a:schemeClr val="accent1">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01726" tIns="68580" rIns="68581" bIns="68580" numCol="1" spcCol="1270" anchor="t" anchorCtr="0">
              <a:noAutofit/>
            </a:bodyPr>
            <a:lstStyle/>
            <a:p>
              <a:pPr marL="0" lvl="1" algn="l" defTabSz="622300" latinLnBrk="1">
                <a:lnSpc>
                  <a:spcPct val="90000"/>
                </a:lnSpc>
                <a:spcBef>
                  <a:spcPct val="0"/>
                </a:spcBef>
                <a:spcAft>
                  <a:spcPct val="15000"/>
                </a:spcAft>
              </a:pPr>
              <a:endParaRPr lang="ko-KR" altLang="en-US" sz="1400" kern="1200" dirty="0"/>
            </a:p>
          </p:txBody>
        </p:sp>
        <p:sp>
          <p:nvSpPr>
            <p:cNvPr id="51" name="타원 50">
              <a:extLst>
                <a:ext uri="{FF2B5EF4-FFF2-40B4-BE49-F238E27FC236}">
                  <a16:creationId xmlns:a16="http://schemas.microsoft.com/office/drawing/2014/main" id="{78FB6F78-490D-4754-8DB8-8C94D647D92E}"/>
                </a:ext>
              </a:extLst>
            </p:cNvPr>
            <p:cNvSpPr/>
            <p:nvPr/>
          </p:nvSpPr>
          <p:spPr>
            <a:xfrm>
              <a:off x="2189688" y="1252874"/>
              <a:ext cx="1503823" cy="1296552"/>
            </a:xfrm>
            <a:prstGeom prst="ellipse">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2"/>
                </a:solidFill>
              </a:endParaRPr>
            </a:p>
          </p:txBody>
        </p:sp>
      </p:grpSp>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a:xfrm>
            <a:off x="818103" y="83771"/>
            <a:ext cx="10515600" cy="1325563"/>
          </a:xfrm>
        </p:spPr>
        <p:txBody>
          <a:bodyPr/>
          <a:lstStyle/>
          <a:p>
            <a:r>
              <a:rPr lang="en-US" altLang="ko-KR" dirty="0"/>
              <a:t>Expected Benefits</a:t>
            </a:r>
            <a:endParaRPr lang="ko-KR" altLang="en-US" b="0" dirty="0"/>
          </a:p>
        </p:txBody>
      </p:sp>
      <p:sp>
        <p:nvSpPr>
          <p:cNvPr id="31" name="TextBox 30"/>
          <p:cNvSpPr txBox="1"/>
          <p:nvPr/>
        </p:nvSpPr>
        <p:spPr>
          <a:xfrm>
            <a:off x="1982302" y="1927823"/>
            <a:ext cx="1984913" cy="338554"/>
          </a:xfrm>
          <a:prstGeom prst="rect">
            <a:avLst/>
          </a:prstGeom>
          <a:noFill/>
        </p:spPr>
        <p:txBody>
          <a:bodyPr wrap="square" rtlCol="0">
            <a:spAutoFit/>
          </a:bodyPr>
          <a:lstStyle/>
          <a:p>
            <a:pPr algn="ctr"/>
            <a:r>
              <a:rPr lang="en-US" altLang="ko-KR" sz="1600" b="1" dirty="0"/>
              <a:t>Convenience</a:t>
            </a:r>
            <a:endParaRPr lang="ko-KR" altLang="en-US" sz="1600" b="1" dirty="0"/>
          </a:p>
        </p:txBody>
      </p:sp>
      <p:sp>
        <p:nvSpPr>
          <p:cNvPr id="32" name="TextBox 31"/>
          <p:cNvSpPr txBox="1"/>
          <p:nvPr/>
        </p:nvSpPr>
        <p:spPr>
          <a:xfrm>
            <a:off x="3923148" y="1293666"/>
            <a:ext cx="5687367" cy="1000274"/>
          </a:xfrm>
          <a:prstGeom prst="rect">
            <a:avLst/>
          </a:prstGeom>
          <a:noFill/>
        </p:spPr>
        <p:txBody>
          <a:bodyPr wrap="square" rtlCol="0">
            <a:spAutoFit/>
          </a:bodyPr>
          <a:lstStyle/>
          <a:p>
            <a:pPr marL="285750" indent="-285750">
              <a:buFont typeface="Arial" panose="020B0604020202020204" pitchFamily="34" charset="0"/>
              <a:buChar char="•"/>
            </a:pPr>
            <a:r>
              <a:rPr lang="en-US" altLang="ko-KR" sz="1700" dirty="0"/>
              <a:t>Just click a button and get shortest path between classrooms in university</a:t>
            </a:r>
          </a:p>
          <a:p>
            <a:pPr marL="285750" indent="-285750">
              <a:lnSpc>
                <a:spcPts val="1500"/>
              </a:lnSpc>
              <a:buFont typeface="Arial" panose="020B0604020202020204" pitchFamily="34" charset="0"/>
              <a:buChar char="•"/>
            </a:pPr>
            <a:endParaRPr lang="en-US" altLang="ko-KR" sz="1700" dirty="0"/>
          </a:p>
          <a:p>
            <a:pPr marL="285750" indent="-285750">
              <a:lnSpc>
                <a:spcPts val="1500"/>
              </a:lnSpc>
              <a:buFont typeface="Arial" panose="020B0604020202020204" pitchFamily="34" charset="0"/>
              <a:buChar char="•"/>
            </a:pPr>
            <a:r>
              <a:rPr lang="en-US" altLang="ko-KR" sz="1700" dirty="0"/>
              <a:t>Can find path and location in easy, accurate way</a:t>
            </a:r>
          </a:p>
        </p:txBody>
      </p:sp>
      <p:sp>
        <p:nvSpPr>
          <p:cNvPr id="37" name="TextBox 36"/>
          <p:cNvSpPr txBox="1"/>
          <p:nvPr/>
        </p:nvSpPr>
        <p:spPr>
          <a:xfrm>
            <a:off x="2134489" y="3193406"/>
            <a:ext cx="1680547" cy="338554"/>
          </a:xfrm>
          <a:prstGeom prst="rect">
            <a:avLst/>
          </a:prstGeom>
          <a:noFill/>
        </p:spPr>
        <p:txBody>
          <a:bodyPr wrap="square" rtlCol="0">
            <a:spAutoFit/>
          </a:bodyPr>
          <a:lstStyle/>
          <a:p>
            <a:pPr algn="ctr"/>
            <a:r>
              <a:rPr lang="en-US" altLang="ko-KR" sz="1600" b="1" dirty="0"/>
              <a:t>Technology</a:t>
            </a:r>
            <a:endParaRPr lang="ko-KR" altLang="en-US" sz="1600" b="1" dirty="0"/>
          </a:p>
        </p:txBody>
      </p:sp>
      <p:sp>
        <p:nvSpPr>
          <p:cNvPr id="39" name="TextBox 38"/>
          <p:cNvSpPr txBox="1"/>
          <p:nvPr/>
        </p:nvSpPr>
        <p:spPr>
          <a:xfrm>
            <a:off x="3923148" y="2662170"/>
            <a:ext cx="5968722" cy="861774"/>
          </a:xfrm>
          <a:prstGeom prst="rect">
            <a:avLst/>
          </a:prstGeom>
          <a:noFill/>
        </p:spPr>
        <p:txBody>
          <a:bodyPr wrap="square" rtlCol="0">
            <a:spAutoFit/>
          </a:bodyPr>
          <a:lstStyle/>
          <a:p>
            <a:pPr>
              <a:lnSpc>
                <a:spcPts val="1500"/>
              </a:lnSpc>
            </a:pPr>
            <a:endParaRPr lang="en-US" altLang="ko-KR" sz="1700" dirty="0"/>
          </a:p>
          <a:p>
            <a:pPr marL="285750" indent="-285750">
              <a:lnSpc>
                <a:spcPts val="1500"/>
              </a:lnSpc>
              <a:buFont typeface="Arial" panose="020B0604020202020204" pitchFamily="34" charset="0"/>
              <a:buChar char="•"/>
            </a:pPr>
            <a:r>
              <a:rPr lang="en-US" altLang="ko-KR" sz="1700" dirty="0"/>
              <a:t>Use machine learning models with </a:t>
            </a:r>
            <a:r>
              <a:rPr lang="en-US" altLang="ko-KR" sz="1700" dirty="0" err="1"/>
              <a:t>Wifi</a:t>
            </a:r>
            <a:r>
              <a:rPr lang="en-US" altLang="ko-KR" sz="1700" dirty="0"/>
              <a:t> and GPS data</a:t>
            </a:r>
          </a:p>
          <a:p>
            <a:pPr marL="285750" indent="-285750">
              <a:lnSpc>
                <a:spcPts val="1500"/>
              </a:lnSpc>
              <a:buFont typeface="Arial" panose="020B0604020202020204" pitchFamily="34" charset="0"/>
              <a:buChar char="•"/>
            </a:pPr>
            <a:endParaRPr lang="en-US" altLang="ko-KR" sz="1700" dirty="0"/>
          </a:p>
          <a:p>
            <a:pPr marL="285750" indent="-285750">
              <a:lnSpc>
                <a:spcPts val="1500"/>
              </a:lnSpc>
              <a:buFont typeface="Arial" panose="020B0604020202020204" pitchFamily="34" charset="0"/>
              <a:buChar char="•"/>
            </a:pPr>
            <a:r>
              <a:rPr lang="en-US" altLang="ko-KR" sz="1700" dirty="0"/>
              <a:t>Get accurate location information even in building</a:t>
            </a:r>
            <a:endParaRPr lang="ko-KR" altLang="en-US" sz="1700" dirty="0"/>
          </a:p>
        </p:txBody>
      </p:sp>
      <p:sp>
        <p:nvSpPr>
          <p:cNvPr id="40" name="TextBox 39"/>
          <p:cNvSpPr txBox="1"/>
          <p:nvPr/>
        </p:nvSpPr>
        <p:spPr>
          <a:xfrm>
            <a:off x="3923147" y="4158201"/>
            <a:ext cx="5416061" cy="669414"/>
          </a:xfrm>
          <a:prstGeom prst="rect">
            <a:avLst/>
          </a:prstGeom>
          <a:noFill/>
        </p:spPr>
        <p:txBody>
          <a:bodyPr wrap="square" rtlCol="0">
            <a:spAutoFit/>
          </a:bodyPr>
          <a:lstStyle/>
          <a:p>
            <a:pPr marL="285750" indent="-285750">
              <a:lnSpc>
                <a:spcPts val="1500"/>
              </a:lnSpc>
              <a:buFont typeface="Arial" panose="020B0604020202020204" pitchFamily="34" charset="0"/>
              <a:buChar char="•"/>
            </a:pPr>
            <a:r>
              <a:rPr lang="en-US" altLang="ko-KR" sz="1700" dirty="0"/>
              <a:t>Don’t have to find shortest path on your own</a:t>
            </a:r>
          </a:p>
          <a:p>
            <a:pPr>
              <a:lnSpc>
                <a:spcPts val="1500"/>
              </a:lnSpc>
            </a:pPr>
            <a:endParaRPr lang="en-US" altLang="ko-KR" sz="1700" dirty="0"/>
          </a:p>
          <a:p>
            <a:pPr marL="285750" indent="-285750">
              <a:lnSpc>
                <a:spcPts val="1500"/>
              </a:lnSpc>
              <a:buFont typeface="Arial" panose="020B0604020202020204" pitchFamily="34" charset="0"/>
              <a:buChar char="•"/>
            </a:pPr>
            <a:r>
              <a:rPr lang="en-US" altLang="ko-KR" sz="1700" dirty="0"/>
              <a:t>Save your time and energy</a:t>
            </a:r>
            <a:endParaRPr lang="ko-KR" altLang="en-US" sz="1700" dirty="0"/>
          </a:p>
        </p:txBody>
      </p:sp>
      <p:sp>
        <p:nvSpPr>
          <p:cNvPr id="42" name="TextBox 41"/>
          <p:cNvSpPr txBox="1"/>
          <p:nvPr/>
        </p:nvSpPr>
        <p:spPr>
          <a:xfrm>
            <a:off x="2015042" y="4553635"/>
            <a:ext cx="1874379" cy="338554"/>
          </a:xfrm>
          <a:prstGeom prst="rect">
            <a:avLst/>
          </a:prstGeom>
          <a:noFill/>
        </p:spPr>
        <p:txBody>
          <a:bodyPr wrap="square" rtlCol="0">
            <a:spAutoFit/>
          </a:bodyPr>
          <a:lstStyle/>
          <a:p>
            <a:pPr algn="ctr"/>
            <a:r>
              <a:rPr lang="en-US" altLang="ko-KR" sz="1600" b="1" dirty="0"/>
              <a:t>Economical</a:t>
            </a:r>
            <a:endParaRPr lang="ko-KR" altLang="en-US" sz="1600" b="1" dirty="0"/>
          </a:p>
        </p:txBody>
      </p:sp>
      <p:pic>
        <p:nvPicPr>
          <p:cNvPr id="2050" name="Picture 2" descr="D:\joohyung\google_drive_backup\joohyung\성대\3학년\1학기\소공개\팀프로젝트\conveni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3895" y="1288123"/>
            <a:ext cx="741725" cy="63969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joohyung\google_drive_backup\joohyung\성대\3학년\1학기\소공개\팀프로젝트\technolog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38730" y="2584804"/>
            <a:ext cx="672064" cy="6390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joohyung\google_drive_backup\joohyung\성대\3학년\1학기\소공개\팀프로젝트\economi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56936" y="3951070"/>
            <a:ext cx="800031" cy="546294"/>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2037570" y="5963057"/>
            <a:ext cx="1874379" cy="338554"/>
          </a:xfrm>
          <a:prstGeom prst="rect">
            <a:avLst/>
          </a:prstGeom>
          <a:noFill/>
        </p:spPr>
        <p:txBody>
          <a:bodyPr wrap="square" rtlCol="0">
            <a:spAutoFit/>
          </a:bodyPr>
          <a:lstStyle/>
          <a:p>
            <a:pPr algn="ctr"/>
            <a:r>
              <a:rPr lang="en-US" altLang="ko-KR" sz="1600" b="1" dirty="0"/>
              <a:t>Promotion</a:t>
            </a:r>
            <a:endParaRPr lang="ko-KR" altLang="en-US" sz="1600" b="1" dirty="0"/>
          </a:p>
        </p:txBody>
      </p:sp>
      <p:pic>
        <p:nvPicPr>
          <p:cNvPr id="2" name="Picture 2" descr="D:\joohyung\google_drive_backup\joohyung\성대\3학년\1학기\소공개\팀프로젝트\제안서\promoti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14916" y="5239308"/>
            <a:ext cx="719688" cy="65872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3923148" y="5316733"/>
            <a:ext cx="5416061" cy="1000274"/>
          </a:xfrm>
          <a:prstGeom prst="rect">
            <a:avLst/>
          </a:prstGeom>
          <a:noFill/>
        </p:spPr>
        <p:txBody>
          <a:bodyPr wrap="square" rtlCol="0">
            <a:spAutoFit/>
          </a:bodyPr>
          <a:lstStyle/>
          <a:p>
            <a:pPr marL="285750" indent="-285750">
              <a:buFont typeface="Arial" panose="020B0604020202020204" pitchFamily="34" charset="0"/>
              <a:buChar char="•"/>
            </a:pPr>
            <a:r>
              <a:rPr lang="en-US" altLang="ko-KR" sz="1700" dirty="0"/>
              <a:t>Easy promotion of campus to middle and high school students</a:t>
            </a:r>
          </a:p>
          <a:p>
            <a:pPr>
              <a:lnSpc>
                <a:spcPts val="1500"/>
              </a:lnSpc>
            </a:pPr>
            <a:endParaRPr lang="en-US" altLang="ko-KR" sz="1700" dirty="0"/>
          </a:p>
          <a:p>
            <a:pPr marL="285750" indent="-285750">
              <a:lnSpc>
                <a:spcPts val="1500"/>
              </a:lnSpc>
              <a:buFont typeface="Arial" panose="020B0604020202020204" pitchFamily="34" charset="0"/>
              <a:buChar char="•"/>
            </a:pPr>
            <a:r>
              <a:rPr lang="en-US" altLang="ko-KR" sz="1700" dirty="0"/>
              <a:t>Attract more students to the university</a:t>
            </a:r>
            <a:endParaRPr lang="ko-KR" altLang="en-US" sz="1700" dirty="0"/>
          </a:p>
        </p:txBody>
      </p:sp>
    </p:spTree>
    <p:extLst>
      <p:ext uri="{BB962C8B-B14F-4D97-AF65-F5344CB8AC3E}">
        <p14:creationId xmlns:p14="http://schemas.microsoft.com/office/powerpoint/2010/main" val="2823445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4129517D-AE40-4C3E-9741-E914C9D25EAA}"/>
              </a:ext>
            </a:extLst>
          </p:cNvPr>
          <p:cNvSpPr>
            <a:spLocks noGrp="1"/>
          </p:cNvSpPr>
          <p:nvPr>
            <p:ph type="title"/>
          </p:nvPr>
        </p:nvSpPr>
        <p:spPr>
          <a:xfrm>
            <a:off x="2843784" y="1572768"/>
            <a:ext cx="6501384" cy="1856232"/>
          </a:xfrm>
        </p:spPr>
        <p:txBody>
          <a:bodyPr>
            <a:normAutofit/>
          </a:bodyPr>
          <a:lstStyle/>
          <a:p>
            <a:r>
              <a:rPr lang="en-US" altLang="ko-KR" sz="3200" dirty="0"/>
              <a:t>PART 1</a:t>
            </a:r>
            <a:endParaRPr lang="ko-KR" altLang="en-US" sz="3200" dirty="0"/>
          </a:p>
        </p:txBody>
      </p:sp>
      <p:sp>
        <p:nvSpPr>
          <p:cNvPr id="5" name="직사각형 4">
            <a:extLst>
              <a:ext uri="{FF2B5EF4-FFF2-40B4-BE49-F238E27FC236}">
                <a16:creationId xmlns:a16="http://schemas.microsoft.com/office/drawing/2014/main" id="{64A96073-8309-46CB-B9C8-A3195F5885BA}"/>
              </a:ext>
            </a:extLst>
          </p:cNvPr>
          <p:cNvSpPr/>
          <p:nvPr/>
        </p:nvSpPr>
        <p:spPr>
          <a:xfrm>
            <a:off x="4591743" y="2967335"/>
            <a:ext cx="3008516" cy="923330"/>
          </a:xfrm>
          <a:prstGeom prst="rect">
            <a:avLst/>
          </a:prstGeom>
          <a:noFill/>
        </p:spPr>
        <p:txBody>
          <a:bodyPr wrap="none" lIns="91440" tIns="45720" rIns="91440" bIns="45720">
            <a:spAutoFit/>
          </a:bodyPr>
          <a:lstStyle/>
          <a:p>
            <a:pPr algn="ctr"/>
            <a:r>
              <a:rPr lang="en-US" altLang="ko-KR" sz="5400" b="1" cap="none" spc="0" dirty="0">
                <a:ln w="6600">
                  <a:solidFill>
                    <a:schemeClr val="accent2"/>
                  </a:solidFill>
                  <a:prstDash val="solid"/>
                </a:ln>
                <a:solidFill>
                  <a:srgbClr val="FFFFFF"/>
                </a:solidFill>
                <a:effectLst>
                  <a:outerShdw dist="38100" dir="2700000" algn="tl" rotWithShape="0">
                    <a:schemeClr val="accent2"/>
                  </a:outerShdw>
                </a:effectLst>
              </a:rPr>
              <a:t>Overview</a:t>
            </a:r>
          </a:p>
        </p:txBody>
      </p:sp>
    </p:spTree>
    <p:extLst>
      <p:ext uri="{BB962C8B-B14F-4D97-AF65-F5344CB8AC3E}">
        <p14:creationId xmlns:p14="http://schemas.microsoft.com/office/powerpoint/2010/main" val="2456766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a:xfrm>
            <a:off x="838201" y="365125"/>
            <a:ext cx="5251316" cy="1807305"/>
          </a:xfrm>
        </p:spPr>
        <p:txBody>
          <a:bodyPr>
            <a:normAutofit/>
          </a:bodyPr>
          <a:lstStyle/>
          <a:p>
            <a:r>
              <a:rPr lang="en-US" altLang="ko-KR" dirty="0"/>
              <a:t>Background</a:t>
            </a:r>
            <a:endParaRPr lang="ko-KR" altLang="en-US" dirty="0"/>
          </a:p>
        </p:txBody>
      </p:sp>
      <p:sp>
        <p:nvSpPr>
          <p:cNvPr id="4" name="내용 개체 틀 3">
            <a:extLst>
              <a:ext uri="{FF2B5EF4-FFF2-40B4-BE49-F238E27FC236}">
                <a16:creationId xmlns:a16="http://schemas.microsoft.com/office/drawing/2014/main" id="{78D449EF-7F1D-4573-9D92-F8EFAF4DEA59}"/>
              </a:ext>
            </a:extLst>
          </p:cNvPr>
          <p:cNvSpPr>
            <a:spLocks noGrp="1"/>
          </p:cNvSpPr>
          <p:nvPr>
            <p:ph idx="1"/>
          </p:nvPr>
        </p:nvSpPr>
        <p:spPr>
          <a:xfrm>
            <a:off x="838200" y="2333297"/>
            <a:ext cx="4619621" cy="3843666"/>
          </a:xfrm>
        </p:spPr>
        <p:txBody>
          <a:bodyPr>
            <a:normAutofit/>
          </a:bodyPr>
          <a:lstStyle/>
          <a:p>
            <a:pPr marL="0" indent="0">
              <a:buNone/>
            </a:pPr>
            <a:r>
              <a:rPr lang="en-US" altLang="ko-KR" sz="2000" dirty="0"/>
              <a:t>Because of corona virus, students, professors and the others who work or study in university cannot visit school. People, especially freshmen or new students, may have difficulty locating the classroom when taking offline classes after Corona is over.</a:t>
            </a:r>
            <a:endParaRPr lang="ko-KR" altLang="en-US" sz="2000" dirty="0"/>
          </a:p>
        </p:txBody>
      </p:sp>
      <p:pic>
        <p:nvPicPr>
          <p:cNvPr id="5" name="그림 4" descr="바닥, 실내, 벽, 건물이(가) 표시된 사진&#10;&#10;자동 생성된 설명">
            <a:extLst>
              <a:ext uri="{FF2B5EF4-FFF2-40B4-BE49-F238E27FC236}">
                <a16:creationId xmlns:a16="http://schemas.microsoft.com/office/drawing/2014/main" id="{5E5DC522-A7BF-42E3-98BF-698BA7500409}"/>
              </a:ext>
            </a:extLst>
          </p:cNvPr>
          <p:cNvPicPr>
            <a:picLocks noChangeAspect="1"/>
          </p:cNvPicPr>
          <p:nvPr/>
        </p:nvPicPr>
        <p:blipFill rotWithShape="1">
          <a:blip r:embed="rId2">
            <a:extLst>
              <a:ext uri="{28A0092B-C50C-407E-A947-70E740481C1C}">
                <a14:useLocalDpi xmlns:a14="http://schemas.microsoft.com/office/drawing/2010/main" val="0"/>
              </a:ext>
            </a:extLst>
          </a:blip>
          <a:srcRect b="1374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12" name="그래픽 11" descr="질문 윤곽선">
            <a:extLst>
              <a:ext uri="{FF2B5EF4-FFF2-40B4-BE49-F238E27FC236}">
                <a16:creationId xmlns:a16="http://schemas.microsoft.com/office/drawing/2014/main" id="{C02CCFD9-A4C3-44FF-B344-1029FF7131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0988" y="3317032"/>
            <a:ext cx="2674776" cy="2674776"/>
          </a:xfrm>
          <a:prstGeom prst="rect">
            <a:avLst/>
          </a:prstGeom>
        </p:spPr>
      </p:pic>
    </p:spTree>
    <p:extLst>
      <p:ext uri="{BB962C8B-B14F-4D97-AF65-F5344CB8AC3E}">
        <p14:creationId xmlns:p14="http://schemas.microsoft.com/office/powerpoint/2010/main" val="2464178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그림 33">
            <a:extLst>
              <a:ext uri="{FF2B5EF4-FFF2-40B4-BE49-F238E27FC236}">
                <a16:creationId xmlns:a16="http://schemas.microsoft.com/office/drawing/2014/main" id="{F94C8FC1-2A26-4DD9-98D3-A5EB39E2A55E}"/>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2365500" y="1754063"/>
            <a:ext cx="4745182" cy="4745182"/>
          </a:xfrm>
          <a:prstGeom prst="rect">
            <a:avLst/>
          </a:prstGeom>
          <a:noFill/>
        </p:spPr>
      </p:pic>
      <p:pic>
        <p:nvPicPr>
          <p:cNvPr id="33" name="그림 32">
            <a:extLst>
              <a:ext uri="{FF2B5EF4-FFF2-40B4-BE49-F238E27FC236}">
                <a16:creationId xmlns:a16="http://schemas.microsoft.com/office/drawing/2014/main" id="{198D7873-EF10-42F2-A27A-19DEFBD41FC3}"/>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94803" y="1754063"/>
            <a:ext cx="4745182" cy="4745182"/>
          </a:xfrm>
          <a:prstGeom prst="rect">
            <a:avLst/>
          </a:prstGeom>
          <a:noFill/>
        </p:spPr>
      </p:pic>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p:txBody>
          <a:bodyPr/>
          <a:lstStyle/>
          <a:p>
            <a:r>
              <a:rPr lang="en-US" altLang="ko-KR" dirty="0"/>
              <a:t>Background</a:t>
            </a:r>
            <a:endParaRPr lang="ko-KR" altLang="en-US" dirty="0"/>
          </a:p>
        </p:txBody>
      </p:sp>
      <p:pic>
        <p:nvPicPr>
          <p:cNvPr id="28" name="내용 개체 틀 27" descr="지도이(가) 표시된 사진&#10;&#10;자동 생성된 설명">
            <a:extLst>
              <a:ext uri="{FF2B5EF4-FFF2-40B4-BE49-F238E27FC236}">
                <a16:creationId xmlns:a16="http://schemas.microsoft.com/office/drawing/2014/main" id="{D9C019C9-2BD5-40E1-97EC-8F1CC2BB56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21167" y="1966066"/>
            <a:ext cx="2033849" cy="4321176"/>
          </a:xfrm>
          <a:prstGeom prst="roundRect">
            <a:avLst>
              <a:gd name="adj" fmla="val 1266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그림 29" descr="텍스트, 바닥, 실내이(가) 표시된 사진&#10;&#10;자동 생성된 설명">
            <a:extLst>
              <a:ext uri="{FF2B5EF4-FFF2-40B4-BE49-F238E27FC236}">
                <a16:creationId xmlns:a16="http://schemas.microsoft.com/office/drawing/2014/main" id="{B15F081B-6151-4D4F-A346-1C4CD9B8C2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63277" y="1990221"/>
            <a:ext cx="2011679" cy="4302514"/>
          </a:xfrm>
          <a:prstGeom prst="roundRect">
            <a:avLst>
              <a:gd name="adj" fmla="val 1129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직사각형 31">
            <a:extLst>
              <a:ext uri="{FF2B5EF4-FFF2-40B4-BE49-F238E27FC236}">
                <a16:creationId xmlns:a16="http://schemas.microsoft.com/office/drawing/2014/main" id="{FFCB56CE-2899-4869-BFCF-99B59E974166}"/>
              </a:ext>
            </a:extLst>
          </p:cNvPr>
          <p:cNvSpPr/>
          <p:nvPr/>
        </p:nvSpPr>
        <p:spPr>
          <a:xfrm>
            <a:off x="6330339" y="1711644"/>
            <a:ext cx="1560685" cy="707886"/>
          </a:xfrm>
          <a:prstGeom prst="rect">
            <a:avLst/>
          </a:prstGeom>
          <a:noFill/>
        </p:spPr>
        <p:txBody>
          <a:bodyPr wrap="square" lIns="91440" tIns="45720" rIns="91440" bIns="45720" anchor="ctr" anchorCtr="0">
            <a:spAutoFit/>
          </a:bodyPr>
          <a:lstStyle/>
          <a:p>
            <a:r>
              <a:rPr lang="en-US" altLang="ko-KR" sz="2000" b="0" cap="none" spc="0" dirty="0">
                <a:ln w="0"/>
                <a:solidFill>
                  <a:schemeClr val="accent1"/>
                </a:solidFill>
                <a:effectLst>
                  <a:outerShdw blurRad="38100" dist="25400" dir="5400000" algn="ctr" rotWithShape="0">
                    <a:srgbClr val="6E747A">
                      <a:alpha val="43000"/>
                    </a:srgbClr>
                  </a:outerShdw>
                </a:effectLst>
              </a:rPr>
              <a:t>Case 1</a:t>
            </a:r>
          </a:p>
          <a:p>
            <a:r>
              <a:rPr lang="en-US" altLang="ko-KR" sz="2000" b="0" cap="none" spc="0" dirty="0">
                <a:ln w="0"/>
                <a:solidFill>
                  <a:schemeClr val="accent1"/>
                </a:solidFill>
                <a:effectLst>
                  <a:outerShdw blurRad="38100" dist="25400" dir="5400000" algn="ctr" rotWithShape="0">
                    <a:srgbClr val="6E747A">
                      <a:alpha val="43000"/>
                    </a:srgbClr>
                  </a:outerShdw>
                </a:effectLst>
              </a:rPr>
              <a:t>NAVER</a:t>
            </a:r>
          </a:p>
        </p:txBody>
      </p:sp>
      <p:sp>
        <p:nvSpPr>
          <p:cNvPr id="2" name="사각형: 둥근 모서리 1">
            <a:extLst>
              <a:ext uri="{FF2B5EF4-FFF2-40B4-BE49-F238E27FC236}">
                <a16:creationId xmlns:a16="http://schemas.microsoft.com/office/drawing/2014/main" id="{D100D80D-2C01-4BCB-B6DA-352813B4FB66}"/>
              </a:ext>
            </a:extLst>
          </p:cNvPr>
          <p:cNvSpPr/>
          <p:nvPr/>
        </p:nvSpPr>
        <p:spPr>
          <a:xfrm>
            <a:off x="6390167" y="2541181"/>
            <a:ext cx="5326912" cy="3870252"/>
          </a:xfrm>
          <a:prstGeom prst="roundRect">
            <a:avLst>
              <a:gd name="adj" fmla="val 11294"/>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ko-KR" dirty="0">
                <a:solidFill>
                  <a:schemeClr val="tx1"/>
                </a:solidFill>
              </a:rPr>
              <a:t>Strength Point</a:t>
            </a:r>
          </a:p>
          <a:p>
            <a:pPr marL="342900" indent="-342900">
              <a:buAutoNum type="arabicPeriod"/>
            </a:pPr>
            <a:r>
              <a:rPr lang="en-US" altLang="ko-KR" dirty="0">
                <a:solidFill>
                  <a:schemeClr val="tx1"/>
                </a:solidFill>
              </a:rPr>
              <a:t>We can see the inside of the building through the road view.</a:t>
            </a:r>
          </a:p>
          <a:p>
            <a:pPr marL="342900" indent="-342900">
              <a:buAutoNum type="arabicPeriod"/>
            </a:pPr>
            <a:r>
              <a:rPr lang="en-US" altLang="ko-KR" dirty="0">
                <a:solidFill>
                  <a:schemeClr val="tx1"/>
                </a:solidFill>
              </a:rPr>
              <a:t>We can find the best path in the building.</a:t>
            </a:r>
          </a:p>
          <a:p>
            <a:pPr marL="342900" indent="-342900">
              <a:buAutoNum type="arabicPeriod"/>
            </a:pPr>
            <a:r>
              <a:rPr lang="en-US" altLang="ko-KR" dirty="0">
                <a:solidFill>
                  <a:schemeClr val="tx1"/>
                </a:solidFill>
              </a:rPr>
              <a:t>We can use the arrows to see it as if it's actually going around.</a:t>
            </a:r>
          </a:p>
          <a:p>
            <a:endParaRPr lang="en-US" altLang="ko-KR" dirty="0">
              <a:solidFill>
                <a:schemeClr val="tx1"/>
              </a:solidFill>
            </a:endParaRPr>
          </a:p>
          <a:p>
            <a:r>
              <a:rPr lang="en-US" altLang="ko-KR" dirty="0">
                <a:solidFill>
                  <a:schemeClr val="tx1"/>
                </a:solidFill>
              </a:rPr>
              <a:t>Weak Point</a:t>
            </a:r>
          </a:p>
          <a:p>
            <a:pPr marL="342900" indent="-342900">
              <a:buAutoNum type="arabicPeriod"/>
            </a:pPr>
            <a:r>
              <a:rPr lang="en-US" altLang="ko-KR" dirty="0">
                <a:solidFill>
                  <a:schemeClr val="tx1"/>
                </a:solidFill>
              </a:rPr>
              <a:t>It is limited to several buildings. </a:t>
            </a:r>
          </a:p>
          <a:p>
            <a:pPr marL="342900" indent="-342900">
              <a:buAutoNum type="arabicPeriod"/>
            </a:pPr>
            <a:r>
              <a:rPr lang="en-US" altLang="ko-KR" dirty="0">
                <a:solidFill>
                  <a:schemeClr val="tx1"/>
                </a:solidFill>
              </a:rPr>
              <a:t>When indicating the location inside the building, it is not expressed which floor it is currently on.</a:t>
            </a:r>
          </a:p>
        </p:txBody>
      </p:sp>
    </p:spTree>
    <p:extLst>
      <p:ext uri="{BB962C8B-B14F-4D97-AF65-F5344CB8AC3E}">
        <p14:creationId xmlns:p14="http://schemas.microsoft.com/office/powerpoint/2010/main" val="3121666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그림 33">
            <a:extLst>
              <a:ext uri="{FF2B5EF4-FFF2-40B4-BE49-F238E27FC236}">
                <a16:creationId xmlns:a16="http://schemas.microsoft.com/office/drawing/2014/main" id="{F94C8FC1-2A26-4DD9-98D3-A5EB39E2A55E}"/>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2324328" y="1754063"/>
            <a:ext cx="4745182" cy="4745182"/>
          </a:xfrm>
          <a:prstGeom prst="rect">
            <a:avLst/>
          </a:prstGeom>
          <a:noFill/>
        </p:spPr>
      </p:pic>
      <p:pic>
        <p:nvPicPr>
          <p:cNvPr id="33" name="그림 32">
            <a:extLst>
              <a:ext uri="{FF2B5EF4-FFF2-40B4-BE49-F238E27FC236}">
                <a16:creationId xmlns:a16="http://schemas.microsoft.com/office/drawing/2014/main" id="{198D7873-EF10-42F2-A27A-19DEFBD41FC3}"/>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737332" y="1754063"/>
            <a:ext cx="4745182" cy="4745182"/>
          </a:xfrm>
          <a:prstGeom prst="rect">
            <a:avLst/>
          </a:prstGeom>
          <a:noFill/>
        </p:spPr>
      </p:pic>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p:txBody>
          <a:bodyPr/>
          <a:lstStyle/>
          <a:p>
            <a:r>
              <a:rPr lang="en-US" altLang="ko-KR" dirty="0"/>
              <a:t>Background</a:t>
            </a:r>
            <a:endParaRPr lang="ko-KR" altLang="en-US" dirty="0"/>
          </a:p>
        </p:txBody>
      </p:sp>
      <p:sp>
        <p:nvSpPr>
          <p:cNvPr id="32" name="직사각형 31">
            <a:extLst>
              <a:ext uri="{FF2B5EF4-FFF2-40B4-BE49-F238E27FC236}">
                <a16:creationId xmlns:a16="http://schemas.microsoft.com/office/drawing/2014/main" id="{FFCB56CE-2899-4869-BFCF-99B59E974166}"/>
              </a:ext>
            </a:extLst>
          </p:cNvPr>
          <p:cNvSpPr/>
          <p:nvPr/>
        </p:nvSpPr>
        <p:spPr>
          <a:xfrm>
            <a:off x="6289167" y="1679746"/>
            <a:ext cx="1560685" cy="707886"/>
          </a:xfrm>
          <a:prstGeom prst="rect">
            <a:avLst/>
          </a:prstGeom>
          <a:noFill/>
        </p:spPr>
        <p:txBody>
          <a:bodyPr wrap="square" lIns="91440" tIns="45720" rIns="91440" bIns="45720" anchor="ctr" anchorCtr="0">
            <a:spAutoFit/>
          </a:bodyPr>
          <a:lstStyle/>
          <a:p>
            <a:r>
              <a:rPr lang="en-US" altLang="ko-KR" sz="2000" b="0" cap="none" spc="0" dirty="0">
                <a:ln w="0"/>
                <a:solidFill>
                  <a:schemeClr val="accent1"/>
                </a:solidFill>
                <a:effectLst>
                  <a:outerShdw blurRad="38100" dist="25400" dir="5400000" algn="ctr" rotWithShape="0">
                    <a:srgbClr val="6E747A">
                      <a:alpha val="43000"/>
                    </a:srgbClr>
                  </a:outerShdw>
                </a:effectLst>
              </a:rPr>
              <a:t>Case 2</a:t>
            </a:r>
          </a:p>
          <a:p>
            <a:r>
              <a:rPr lang="en-US" altLang="ko-KR" sz="2000" b="0" cap="none" spc="0" dirty="0" err="1">
                <a:ln w="0"/>
                <a:solidFill>
                  <a:schemeClr val="accent1"/>
                </a:solidFill>
                <a:effectLst>
                  <a:outerShdw blurRad="38100" dist="25400" dir="5400000" algn="ctr" rotWithShape="0">
                    <a:srgbClr val="6E747A">
                      <a:alpha val="43000"/>
                    </a:srgbClr>
                  </a:outerShdw>
                </a:effectLst>
              </a:rPr>
              <a:t>Dau</a:t>
            </a:r>
            <a:r>
              <a:rPr lang="en-US" altLang="ko-KR" sz="2000" dirty="0" err="1">
                <a:ln w="0"/>
                <a:solidFill>
                  <a:schemeClr val="accent1"/>
                </a:solidFill>
                <a:effectLst>
                  <a:outerShdw blurRad="38100" dist="25400" dir="5400000" algn="ctr" rotWithShape="0">
                    <a:srgbClr val="6E747A">
                      <a:alpha val="43000"/>
                    </a:srgbClr>
                  </a:outerShdw>
                </a:effectLst>
              </a:rPr>
              <a:t>mKakao</a:t>
            </a:r>
            <a:endParaRPr lang="en-US" altLang="ko-KR" sz="2000" b="0" cap="none" spc="0" dirty="0">
              <a:ln w="0"/>
              <a:solidFill>
                <a:schemeClr val="accent1"/>
              </a:solidFill>
              <a:effectLst>
                <a:outerShdw blurRad="38100" dist="25400" dir="5400000" algn="ctr" rotWithShape="0">
                  <a:srgbClr val="6E747A">
                    <a:alpha val="43000"/>
                  </a:srgbClr>
                </a:outerShdw>
              </a:effectLst>
            </a:endParaRPr>
          </a:p>
        </p:txBody>
      </p:sp>
      <p:pic>
        <p:nvPicPr>
          <p:cNvPr id="6" name="그림 5" descr="텍스트, 전자기기, 회로이(가) 표시된 사진&#10;&#10;자동 생성된 설명">
            <a:extLst>
              <a:ext uri="{FF2B5EF4-FFF2-40B4-BE49-F238E27FC236}">
                <a16:creationId xmlns:a16="http://schemas.microsoft.com/office/drawing/2014/main" id="{7E931354-3FFB-4AE9-A2BA-C908064D3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94" y="1996750"/>
            <a:ext cx="1987419" cy="4254759"/>
          </a:xfrm>
          <a:prstGeom prst="roundRect">
            <a:avLst>
              <a:gd name="adj" fmla="val 993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그림 7" descr="지도이(가) 표시된 사진&#10;&#10;자동 생성된 설명">
            <a:extLst>
              <a:ext uri="{FF2B5EF4-FFF2-40B4-BE49-F238E27FC236}">
                <a16:creationId xmlns:a16="http://schemas.microsoft.com/office/drawing/2014/main" id="{11256AE6-8914-4124-B8AC-486A1F2B0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1409" y="1996749"/>
            <a:ext cx="2011020" cy="4254759"/>
          </a:xfrm>
          <a:prstGeom prst="roundRect">
            <a:avLst>
              <a:gd name="adj" fmla="val 1017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사각형: 둥근 모서리 8">
            <a:extLst>
              <a:ext uri="{FF2B5EF4-FFF2-40B4-BE49-F238E27FC236}">
                <a16:creationId xmlns:a16="http://schemas.microsoft.com/office/drawing/2014/main" id="{9021529F-3082-47F6-AD21-16E8D3AAE046}"/>
              </a:ext>
            </a:extLst>
          </p:cNvPr>
          <p:cNvSpPr/>
          <p:nvPr/>
        </p:nvSpPr>
        <p:spPr>
          <a:xfrm>
            <a:off x="6390167" y="2541181"/>
            <a:ext cx="5326912" cy="3870252"/>
          </a:xfrm>
          <a:prstGeom prst="roundRect">
            <a:avLst>
              <a:gd name="adj" fmla="val 11294"/>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ko-KR" dirty="0">
                <a:solidFill>
                  <a:schemeClr val="tx1"/>
                </a:solidFill>
              </a:rPr>
              <a:t>Strength Point</a:t>
            </a:r>
          </a:p>
          <a:p>
            <a:pPr marL="342900" indent="-342900">
              <a:buAutoNum type="arabicPeriod"/>
            </a:pPr>
            <a:r>
              <a:rPr lang="en-US" altLang="ko-KR" dirty="0">
                <a:solidFill>
                  <a:schemeClr val="tx1"/>
                </a:solidFill>
              </a:rPr>
              <a:t>Using 3D Skyview, we can see the building model with approximate height.</a:t>
            </a:r>
          </a:p>
          <a:p>
            <a:pPr marL="342900" indent="-342900">
              <a:buAutoNum type="arabicPeriod"/>
            </a:pPr>
            <a:r>
              <a:rPr lang="en-US" altLang="ko-KR" dirty="0">
                <a:solidFill>
                  <a:schemeClr val="tx1"/>
                </a:solidFill>
              </a:rPr>
              <a:t>With </a:t>
            </a:r>
            <a:r>
              <a:rPr lang="en-US" altLang="ko-KR" dirty="0" err="1">
                <a:solidFill>
                  <a:schemeClr val="tx1"/>
                </a:solidFill>
              </a:rPr>
              <a:t>Kakao</a:t>
            </a:r>
            <a:r>
              <a:rPr lang="en-US" altLang="ko-KR" dirty="0">
                <a:solidFill>
                  <a:schemeClr val="tx1"/>
                </a:solidFill>
              </a:rPr>
              <a:t> app, we can share where we are now.</a:t>
            </a:r>
          </a:p>
          <a:p>
            <a:endParaRPr lang="en-US" altLang="ko-KR" dirty="0">
              <a:solidFill>
                <a:schemeClr val="tx1"/>
              </a:solidFill>
            </a:endParaRPr>
          </a:p>
          <a:p>
            <a:r>
              <a:rPr lang="en-US" altLang="ko-KR" dirty="0">
                <a:solidFill>
                  <a:schemeClr val="tx1"/>
                </a:solidFill>
              </a:rPr>
              <a:t>Weak Point</a:t>
            </a:r>
          </a:p>
          <a:p>
            <a:pPr marL="342900" indent="-342900">
              <a:buAutoNum type="arabicPeriod"/>
            </a:pPr>
            <a:r>
              <a:rPr lang="en-US" altLang="ko-KR" dirty="0">
                <a:solidFill>
                  <a:schemeClr val="tx1"/>
                </a:solidFill>
              </a:rPr>
              <a:t>We cannot see the map inside the building.</a:t>
            </a:r>
          </a:p>
          <a:p>
            <a:pPr marL="342900" indent="-342900">
              <a:buAutoNum type="arabicPeriod"/>
            </a:pPr>
            <a:r>
              <a:rPr lang="en-US" altLang="ko-KR" dirty="0">
                <a:solidFill>
                  <a:schemeClr val="tx1"/>
                </a:solidFill>
              </a:rPr>
              <a:t>Some road views point on the roadway so we can get confused with the sidewalk.</a:t>
            </a:r>
          </a:p>
        </p:txBody>
      </p:sp>
    </p:spTree>
    <p:extLst>
      <p:ext uri="{BB962C8B-B14F-4D97-AF65-F5344CB8AC3E}">
        <p14:creationId xmlns:p14="http://schemas.microsoft.com/office/powerpoint/2010/main" val="1741293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4129517D-AE40-4C3E-9741-E914C9D25EAA}"/>
              </a:ext>
            </a:extLst>
          </p:cNvPr>
          <p:cNvSpPr>
            <a:spLocks noGrp="1"/>
          </p:cNvSpPr>
          <p:nvPr>
            <p:ph type="title"/>
          </p:nvPr>
        </p:nvSpPr>
        <p:spPr>
          <a:xfrm>
            <a:off x="2843784" y="1572768"/>
            <a:ext cx="6501384" cy="1856232"/>
          </a:xfrm>
        </p:spPr>
        <p:txBody>
          <a:bodyPr>
            <a:normAutofit/>
          </a:bodyPr>
          <a:lstStyle/>
          <a:p>
            <a:r>
              <a:rPr lang="en-US" altLang="ko-KR" sz="3200" dirty="0"/>
              <a:t>PART 2</a:t>
            </a:r>
            <a:endParaRPr lang="ko-KR" altLang="en-US" sz="3200" dirty="0"/>
          </a:p>
        </p:txBody>
      </p:sp>
      <p:sp>
        <p:nvSpPr>
          <p:cNvPr id="5" name="직사각형 4">
            <a:extLst>
              <a:ext uri="{FF2B5EF4-FFF2-40B4-BE49-F238E27FC236}">
                <a16:creationId xmlns:a16="http://schemas.microsoft.com/office/drawing/2014/main" id="{64A96073-8309-46CB-B9C8-A3195F5885BA}"/>
              </a:ext>
            </a:extLst>
          </p:cNvPr>
          <p:cNvSpPr/>
          <p:nvPr/>
        </p:nvSpPr>
        <p:spPr>
          <a:xfrm>
            <a:off x="3378753" y="2967335"/>
            <a:ext cx="5434501" cy="923330"/>
          </a:xfrm>
          <a:prstGeom prst="rect">
            <a:avLst/>
          </a:prstGeom>
          <a:noFill/>
        </p:spPr>
        <p:txBody>
          <a:bodyPr wrap="none" lIns="91440" tIns="45720" rIns="91440" bIns="45720">
            <a:spAutoFit/>
          </a:bodyPr>
          <a:lstStyle/>
          <a:p>
            <a:pPr algn="ctr"/>
            <a:r>
              <a:rPr lang="en-US" altLang="ko-KR" sz="5400" b="1" dirty="0">
                <a:ln w="6600">
                  <a:solidFill>
                    <a:schemeClr val="accent2"/>
                  </a:solidFill>
                  <a:prstDash val="solid"/>
                </a:ln>
                <a:solidFill>
                  <a:srgbClr val="FFFFFF"/>
                </a:solidFill>
                <a:effectLst>
                  <a:outerShdw dist="38100" dir="2700000" algn="tl" rotWithShape="0">
                    <a:schemeClr val="accent2"/>
                  </a:outerShdw>
                </a:effectLst>
              </a:rPr>
              <a:t>Goals &amp; Methods</a:t>
            </a:r>
            <a:endParaRPr lang="en-US" altLang="ko-KR"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715164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a:xfrm>
            <a:off x="838200" y="365125"/>
            <a:ext cx="10515600" cy="1325563"/>
          </a:xfrm>
        </p:spPr>
        <p:txBody>
          <a:bodyPr/>
          <a:lstStyle/>
          <a:p>
            <a:r>
              <a:rPr lang="en-US" altLang="ko-KR" dirty="0"/>
              <a:t>Final Goals We want to achieve</a:t>
            </a:r>
            <a:endParaRPr lang="ko-KR" altLang="en-US" dirty="0"/>
          </a:p>
        </p:txBody>
      </p:sp>
      <p:pic>
        <p:nvPicPr>
          <p:cNvPr id="4" name="그림 3">
            <a:extLst>
              <a:ext uri="{FF2B5EF4-FFF2-40B4-BE49-F238E27FC236}">
                <a16:creationId xmlns:a16="http://schemas.microsoft.com/office/drawing/2014/main" id="{3E47821E-FF79-442D-9E36-4F6F99850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405" y="1533490"/>
            <a:ext cx="4745182" cy="4745182"/>
          </a:xfrm>
          <a:prstGeom prst="rect">
            <a:avLst/>
          </a:prstGeom>
        </p:spPr>
      </p:pic>
      <p:pic>
        <p:nvPicPr>
          <p:cNvPr id="12" name="그림 11">
            <a:extLst>
              <a:ext uri="{FF2B5EF4-FFF2-40B4-BE49-F238E27FC236}">
                <a16:creationId xmlns:a16="http://schemas.microsoft.com/office/drawing/2014/main" id="{0CE4204C-F4DC-4B81-AB2B-32DF33AFA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409" y="1533490"/>
            <a:ext cx="4745182" cy="4745182"/>
          </a:xfrm>
          <a:prstGeom prst="rect">
            <a:avLst/>
          </a:prstGeom>
        </p:spPr>
      </p:pic>
      <p:pic>
        <p:nvPicPr>
          <p:cNvPr id="13" name="그림 12">
            <a:extLst>
              <a:ext uri="{FF2B5EF4-FFF2-40B4-BE49-F238E27FC236}">
                <a16:creationId xmlns:a16="http://schemas.microsoft.com/office/drawing/2014/main" id="{E6D39C07-4540-474B-A684-2705FF1AB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1491" y="1533490"/>
            <a:ext cx="4745182" cy="4745182"/>
          </a:xfrm>
          <a:prstGeom prst="rect">
            <a:avLst/>
          </a:prstGeom>
        </p:spPr>
      </p:pic>
      <p:pic>
        <p:nvPicPr>
          <p:cNvPr id="26" name="그림 25">
            <a:extLst>
              <a:ext uri="{FF2B5EF4-FFF2-40B4-BE49-F238E27FC236}">
                <a16:creationId xmlns:a16="http://schemas.microsoft.com/office/drawing/2014/main" id="{EC949211-1CE4-4B5D-8C89-5C471FE2F2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334" y="1765003"/>
            <a:ext cx="2025703" cy="4274289"/>
          </a:xfrm>
          <a:prstGeom prst="roundRect">
            <a:avLst>
              <a:gd name="adj" fmla="val 1246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그림 27">
            <a:extLst>
              <a:ext uri="{FF2B5EF4-FFF2-40B4-BE49-F238E27FC236}">
                <a16:creationId xmlns:a16="http://schemas.microsoft.com/office/drawing/2014/main" id="{7462406C-8DDA-40A1-AAFD-054E1827D8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2881" y="1765002"/>
            <a:ext cx="2035970" cy="4274289"/>
          </a:xfrm>
          <a:prstGeom prst="roundRect">
            <a:avLst>
              <a:gd name="adj" fmla="val 1405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9" name="직사각형 28">
            <a:extLst>
              <a:ext uri="{FF2B5EF4-FFF2-40B4-BE49-F238E27FC236}">
                <a16:creationId xmlns:a16="http://schemas.microsoft.com/office/drawing/2014/main" id="{0F1D11AC-DBA9-4477-9F7E-965895CD57F5}"/>
              </a:ext>
            </a:extLst>
          </p:cNvPr>
          <p:cNvSpPr/>
          <p:nvPr/>
        </p:nvSpPr>
        <p:spPr>
          <a:xfrm>
            <a:off x="1206500" y="2006600"/>
            <a:ext cx="514350" cy="203200"/>
          </a:xfrm>
          <a:prstGeom prst="rect">
            <a:avLst/>
          </a:prstGeom>
          <a:solidFill>
            <a:srgbClr val="31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C5C5175C-5F2A-4BE9-B900-445D81BB36D7}"/>
              </a:ext>
            </a:extLst>
          </p:cNvPr>
          <p:cNvSpPr/>
          <p:nvPr/>
        </p:nvSpPr>
        <p:spPr>
          <a:xfrm>
            <a:off x="5500516" y="2006600"/>
            <a:ext cx="548148" cy="203200"/>
          </a:xfrm>
          <a:prstGeom prst="rect">
            <a:avLst/>
          </a:prstGeom>
          <a:solidFill>
            <a:srgbClr val="31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1FB9F83-6F14-45BE-AFB6-C6955CC23AAF}"/>
              </a:ext>
            </a:extLst>
          </p:cNvPr>
          <p:cNvSpPr txBox="1"/>
          <p:nvPr/>
        </p:nvSpPr>
        <p:spPr>
          <a:xfrm>
            <a:off x="355600" y="6191250"/>
            <a:ext cx="3003550" cy="646331"/>
          </a:xfrm>
          <a:prstGeom prst="rect">
            <a:avLst/>
          </a:prstGeom>
          <a:noFill/>
        </p:spPr>
        <p:txBody>
          <a:bodyPr wrap="square" rtlCol="0">
            <a:spAutoFit/>
          </a:bodyPr>
          <a:lstStyle/>
          <a:p>
            <a:r>
              <a:rPr lang="en-US" altLang="ko-KR" dirty="0"/>
              <a:t>Navigation even in building to particular room</a:t>
            </a:r>
            <a:endParaRPr lang="ko-KR" altLang="en-US" dirty="0"/>
          </a:p>
        </p:txBody>
      </p:sp>
      <p:sp>
        <p:nvSpPr>
          <p:cNvPr id="32" name="TextBox 31">
            <a:extLst>
              <a:ext uri="{FF2B5EF4-FFF2-40B4-BE49-F238E27FC236}">
                <a16:creationId xmlns:a16="http://schemas.microsoft.com/office/drawing/2014/main" id="{4A0518A9-3622-4FDC-A929-EC5664B6FE64}"/>
              </a:ext>
            </a:extLst>
          </p:cNvPr>
          <p:cNvSpPr txBox="1"/>
          <p:nvPr/>
        </p:nvSpPr>
        <p:spPr>
          <a:xfrm>
            <a:off x="3723409" y="6191250"/>
            <a:ext cx="4745182" cy="646331"/>
          </a:xfrm>
          <a:prstGeom prst="rect">
            <a:avLst/>
          </a:prstGeom>
          <a:noFill/>
        </p:spPr>
        <p:txBody>
          <a:bodyPr wrap="square" rtlCol="0">
            <a:spAutoFit/>
          </a:bodyPr>
          <a:lstStyle/>
          <a:p>
            <a:pPr algn="ctr"/>
            <a:r>
              <a:rPr lang="en-US" altLang="ko-KR" dirty="0"/>
              <a:t>Shows available door to building </a:t>
            </a:r>
            <a:br>
              <a:rPr lang="en-US" altLang="ko-KR" dirty="0"/>
            </a:br>
            <a:r>
              <a:rPr lang="en-US" altLang="ko-KR" dirty="0"/>
              <a:t>( ∵ locked due to COVID-19 &amp; late night time)</a:t>
            </a:r>
            <a:endParaRPr lang="ko-KR" altLang="en-US" dirty="0"/>
          </a:p>
        </p:txBody>
      </p:sp>
      <p:sp>
        <p:nvSpPr>
          <p:cNvPr id="33" name="TextBox 32">
            <a:extLst>
              <a:ext uri="{FF2B5EF4-FFF2-40B4-BE49-F238E27FC236}">
                <a16:creationId xmlns:a16="http://schemas.microsoft.com/office/drawing/2014/main" id="{DB8D8A6D-2543-4AE4-AD85-0385A55A1112}"/>
              </a:ext>
            </a:extLst>
          </p:cNvPr>
          <p:cNvSpPr txBox="1"/>
          <p:nvPr/>
        </p:nvSpPr>
        <p:spPr>
          <a:xfrm>
            <a:off x="9112705" y="6191250"/>
            <a:ext cx="3276600" cy="369332"/>
          </a:xfrm>
          <a:prstGeom prst="rect">
            <a:avLst/>
          </a:prstGeom>
          <a:noFill/>
        </p:spPr>
        <p:txBody>
          <a:bodyPr wrap="square" rtlCol="0">
            <a:spAutoFit/>
          </a:bodyPr>
          <a:lstStyle/>
          <a:p>
            <a:r>
              <a:rPr lang="en-US" altLang="ko-KR" dirty="0"/>
              <a:t>Road view inside the building</a:t>
            </a:r>
            <a:endParaRPr lang="ko-KR" altLang="en-US" dirty="0"/>
          </a:p>
        </p:txBody>
      </p:sp>
      <p:pic>
        <p:nvPicPr>
          <p:cNvPr id="5" name="그림 4">
            <a:extLst>
              <a:ext uri="{FF2B5EF4-FFF2-40B4-BE49-F238E27FC236}">
                <a16:creationId xmlns:a16="http://schemas.microsoft.com/office/drawing/2014/main" id="{C52B8105-AF33-46B3-B6FC-FB3BE3962A57}"/>
              </a:ext>
            </a:extLst>
          </p:cNvPr>
          <p:cNvPicPr>
            <a:picLocks noChangeAspect="1"/>
          </p:cNvPicPr>
          <p:nvPr/>
        </p:nvPicPr>
        <p:blipFill rotWithShape="1">
          <a:blip r:embed="rId6">
            <a:extLst>
              <a:ext uri="{28A0092B-C50C-407E-A947-70E740481C1C}">
                <a14:useLocalDpi xmlns:a14="http://schemas.microsoft.com/office/drawing/2010/main" val="0"/>
              </a:ext>
            </a:extLst>
          </a:blip>
          <a:srcRect l="-97" t="14631" r="97" b="13778"/>
          <a:stretch/>
        </p:blipFill>
        <p:spPr>
          <a:xfrm rot="5400000">
            <a:off x="8293658" y="2861040"/>
            <a:ext cx="4274289" cy="2060945"/>
          </a:xfrm>
          <a:prstGeom prst="roundRect">
            <a:avLst>
              <a:gd name="adj" fmla="val 1254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화살표: 갈매기형 수장 6">
            <a:extLst>
              <a:ext uri="{FF2B5EF4-FFF2-40B4-BE49-F238E27FC236}">
                <a16:creationId xmlns:a16="http://schemas.microsoft.com/office/drawing/2014/main" id="{1210F256-5F98-438D-BB08-2638F096168F}"/>
              </a:ext>
            </a:extLst>
          </p:cNvPr>
          <p:cNvSpPr/>
          <p:nvPr/>
        </p:nvSpPr>
        <p:spPr>
          <a:xfrm rot="17182460">
            <a:off x="10592807" y="3730959"/>
            <a:ext cx="602859" cy="597178"/>
          </a:xfrm>
          <a:prstGeom prst="chevron">
            <a:avLst>
              <a:gd name="adj" fmla="val 39855"/>
            </a:avLst>
          </a:prstGeom>
          <a:solidFill>
            <a:schemeClr val="bg1"/>
          </a:solidFill>
          <a:ln>
            <a:noFill/>
          </a:ln>
          <a:scene3d>
            <a:camera prst="perspectiveAbove">
              <a:rot lat="21017842" lon="21000538" rev="2150726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7" name="화살표: 갈매기형 수장 16">
            <a:extLst>
              <a:ext uri="{FF2B5EF4-FFF2-40B4-BE49-F238E27FC236}">
                <a16:creationId xmlns:a16="http://schemas.microsoft.com/office/drawing/2014/main" id="{D519F12B-93A4-41F5-81A6-7B5BC07B1690}"/>
              </a:ext>
            </a:extLst>
          </p:cNvPr>
          <p:cNvSpPr/>
          <p:nvPr/>
        </p:nvSpPr>
        <p:spPr>
          <a:xfrm rot="13027127">
            <a:off x="9681363" y="3973375"/>
            <a:ext cx="664440" cy="504787"/>
          </a:xfrm>
          <a:prstGeom prst="chevron">
            <a:avLst>
              <a:gd name="adj" fmla="val 45373"/>
            </a:avLst>
          </a:prstGeom>
          <a:solidFill>
            <a:schemeClr val="bg1"/>
          </a:solidFill>
          <a:ln>
            <a:noFill/>
          </a:ln>
          <a:scene3d>
            <a:camera prst="perspectiveHeroicExtremeRightFacing" fov="3600000">
              <a:rot lat="744061" lon="20161617" rev="21013247"/>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068205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a:xfrm>
            <a:off x="838200" y="365125"/>
            <a:ext cx="10515600" cy="1325563"/>
          </a:xfrm>
        </p:spPr>
        <p:txBody>
          <a:bodyPr/>
          <a:lstStyle/>
          <a:p>
            <a:r>
              <a:rPr lang="en-US" altLang="ko-KR" dirty="0"/>
              <a:t>Goals</a:t>
            </a:r>
            <a:endParaRPr lang="ko-KR" altLang="en-US" dirty="0"/>
          </a:p>
        </p:txBody>
      </p:sp>
      <p:sp>
        <p:nvSpPr>
          <p:cNvPr id="4" name="직사각형 3">
            <a:extLst>
              <a:ext uri="{FF2B5EF4-FFF2-40B4-BE49-F238E27FC236}">
                <a16:creationId xmlns:a16="http://schemas.microsoft.com/office/drawing/2014/main" id="{47411D23-68FE-449C-A12B-A4AA7F9EE3E7}"/>
              </a:ext>
            </a:extLst>
          </p:cNvPr>
          <p:cNvSpPr/>
          <p:nvPr/>
        </p:nvSpPr>
        <p:spPr>
          <a:xfrm>
            <a:off x="514183" y="2274838"/>
            <a:ext cx="11163634" cy="2308324"/>
          </a:xfrm>
          <a:prstGeom prst="rect">
            <a:avLst/>
          </a:prstGeom>
          <a:noFill/>
        </p:spPr>
        <p:txBody>
          <a:bodyPr wrap="none" lIns="91440" tIns="45720" rIns="91440" bIns="45720">
            <a:spAutoFit/>
          </a:bodyPr>
          <a:lstStyle/>
          <a:p>
            <a:pPr algn="ctr"/>
            <a:r>
              <a:rPr lang="en-US" altLang="ko-KR" sz="4800" b="1" cap="none" spc="0" dirty="0">
                <a:ln w="6600">
                  <a:solidFill>
                    <a:schemeClr val="accent2"/>
                  </a:solidFill>
                  <a:prstDash val="solid"/>
                </a:ln>
                <a:solidFill>
                  <a:srgbClr val="FFFFFF"/>
                </a:solidFill>
                <a:effectLst>
                  <a:outerShdw dist="38100" dir="2700000" algn="tl" rotWithShape="0">
                    <a:schemeClr val="accent2"/>
                  </a:outerShdw>
                </a:effectLst>
              </a:rPr>
              <a:t>Get to know inside the school Right Now</a:t>
            </a:r>
          </a:p>
          <a:p>
            <a:pPr algn="ctr"/>
            <a:endParaRPr lang="en-US" altLang="ko-KR" sz="48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en-US" altLang="ko-KR" sz="4800" b="1" cap="none" spc="0" dirty="0">
                <a:ln w="6600">
                  <a:solidFill>
                    <a:schemeClr val="accent2"/>
                  </a:solidFill>
                  <a:prstDash val="solid"/>
                </a:ln>
                <a:solidFill>
                  <a:srgbClr val="FFFFFF"/>
                </a:solidFill>
                <a:effectLst>
                  <a:outerShdw dist="38100" dir="2700000" algn="tl" rotWithShape="0">
                    <a:schemeClr val="accent2"/>
                  </a:outerShdw>
                </a:effectLst>
              </a:rPr>
              <a:t> without any step</a:t>
            </a:r>
          </a:p>
        </p:txBody>
      </p:sp>
    </p:spTree>
    <p:extLst>
      <p:ext uri="{BB962C8B-B14F-4D97-AF65-F5344CB8AC3E}">
        <p14:creationId xmlns:p14="http://schemas.microsoft.com/office/powerpoint/2010/main" val="1478105499"/>
      </p:ext>
    </p:extLst>
  </p:cSld>
  <p:clrMapOvr>
    <a:masterClrMapping/>
  </p:clrMapOvr>
</p:sld>
</file>

<file path=ppt/theme/theme1.xml><?xml version="1.0" encoding="utf-8"?>
<a:theme xmlns:a="http://schemas.openxmlformats.org/drawingml/2006/main" name="BrushVTI">
  <a:themeElements>
    <a:clrScheme name="AnalogousFromLightSeedRightStep">
      <a:dk1>
        <a:srgbClr val="000000"/>
      </a:dk1>
      <a:lt1>
        <a:srgbClr val="FFFFFF"/>
      </a:lt1>
      <a:dk2>
        <a:srgbClr val="412427"/>
      </a:dk2>
      <a:lt2>
        <a:srgbClr val="E2E8E7"/>
      </a:lt2>
      <a:accent1>
        <a:srgbClr val="C6969B"/>
      </a:accent1>
      <a:accent2>
        <a:srgbClr val="BA927F"/>
      </a:accent2>
      <a:accent3>
        <a:srgbClr val="AEA384"/>
      </a:accent3>
      <a:accent4>
        <a:srgbClr val="A0A873"/>
      </a:accent4>
      <a:accent5>
        <a:srgbClr val="93AB81"/>
      </a:accent5>
      <a:accent6>
        <a:srgbClr val="79B078"/>
      </a:accent6>
      <a:hlink>
        <a:srgbClr val="568E88"/>
      </a:hlink>
      <a:folHlink>
        <a:srgbClr val="7F7F7F"/>
      </a:folHlink>
    </a:clrScheme>
    <a:fontScheme name="Custom 3">
      <a:majorFont>
        <a:latin typeface="Malgun Gothic"/>
        <a:ea typeface=""/>
        <a:cs typeface=""/>
      </a:majorFont>
      <a:minorFont>
        <a:latin typeface="Malgun Gothic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2119</TotalTime>
  <Words>1295</Words>
  <Application>Microsoft Office PowerPoint</Application>
  <PresentationFormat>와이드스크린</PresentationFormat>
  <Paragraphs>250</Paragraphs>
  <Slides>24</Slides>
  <Notes>14</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24</vt:i4>
      </vt:variant>
    </vt:vector>
  </HeadingPairs>
  <TitlesOfParts>
    <vt:vector size="29" baseType="lpstr">
      <vt:lpstr>Malgun Gothic Semilight</vt:lpstr>
      <vt:lpstr>맑은 고딕</vt:lpstr>
      <vt:lpstr>맑은 고딕</vt:lpstr>
      <vt:lpstr>Arial</vt:lpstr>
      <vt:lpstr>BrushVTI</vt:lpstr>
      <vt:lpstr>TEAM 13 </vt:lpstr>
      <vt:lpstr>CONTENTS</vt:lpstr>
      <vt:lpstr>PART 1</vt:lpstr>
      <vt:lpstr>Background</vt:lpstr>
      <vt:lpstr>Background</vt:lpstr>
      <vt:lpstr>Background</vt:lpstr>
      <vt:lpstr>PART 2</vt:lpstr>
      <vt:lpstr>Final Goals We want to achieve</vt:lpstr>
      <vt:lpstr>Goals</vt:lpstr>
      <vt:lpstr>Goals – details </vt:lpstr>
      <vt:lpstr>Methods – Main Points</vt:lpstr>
      <vt:lpstr>Methods – details </vt:lpstr>
      <vt:lpstr>Methods – details </vt:lpstr>
      <vt:lpstr>Methods To be used in Front-end</vt:lpstr>
      <vt:lpstr>Methods To be used in Back-end (early stage)</vt:lpstr>
      <vt:lpstr>Methods To be used in Back-end</vt:lpstr>
      <vt:lpstr>PART 3</vt:lpstr>
      <vt:lpstr>Team &amp; Strategy</vt:lpstr>
      <vt:lpstr>Team &amp; Strategy – Schedule</vt:lpstr>
      <vt:lpstr>Team &amp; Strategy – Testing Strategy</vt:lpstr>
      <vt:lpstr>Team &amp; Strategy – Quantitative evaluation</vt:lpstr>
      <vt:lpstr>PART 4</vt:lpstr>
      <vt:lpstr>Application Plan</vt:lpstr>
      <vt:lpstr>Expected Benefits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13 </dc:title>
  <dc:creator>김 규용</dc:creator>
  <cp:lastModifiedBy>김 규용</cp:lastModifiedBy>
  <cp:revision>54</cp:revision>
  <dcterms:created xsi:type="dcterms:W3CDTF">2021-03-29T13:11:13Z</dcterms:created>
  <dcterms:modified xsi:type="dcterms:W3CDTF">2021-04-03T03:16:43Z</dcterms:modified>
</cp:coreProperties>
</file>